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</p:sldMasterIdLst>
  <p:notesMasterIdLst>
    <p:notesMasterId r:id="rId36"/>
  </p:notesMasterIdLst>
  <p:handoutMasterIdLst>
    <p:handoutMasterId r:id="rId37"/>
  </p:handoutMasterIdLst>
  <p:sldIdLst>
    <p:sldId id="645" r:id="rId5"/>
    <p:sldId id="779" r:id="rId6"/>
    <p:sldId id="780" r:id="rId7"/>
    <p:sldId id="781" r:id="rId8"/>
    <p:sldId id="778" r:id="rId9"/>
    <p:sldId id="775" r:id="rId10"/>
    <p:sldId id="773" r:id="rId11"/>
    <p:sldId id="725" r:id="rId12"/>
    <p:sldId id="740" r:id="rId13"/>
    <p:sldId id="728" r:id="rId14"/>
    <p:sldId id="729" r:id="rId15"/>
    <p:sldId id="730" r:id="rId16"/>
    <p:sldId id="738" r:id="rId17"/>
    <p:sldId id="739" r:id="rId18"/>
    <p:sldId id="731" r:id="rId19"/>
    <p:sldId id="733" r:id="rId20"/>
    <p:sldId id="734" r:id="rId21"/>
    <p:sldId id="743" r:id="rId22"/>
    <p:sldId id="735" r:id="rId23"/>
    <p:sldId id="736" r:id="rId24"/>
    <p:sldId id="766" r:id="rId25"/>
    <p:sldId id="767" r:id="rId26"/>
    <p:sldId id="768" r:id="rId27"/>
    <p:sldId id="769" r:id="rId28"/>
    <p:sldId id="770" r:id="rId29"/>
    <p:sldId id="749" r:id="rId30"/>
    <p:sldId id="783" r:id="rId31"/>
    <p:sldId id="784" r:id="rId32"/>
    <p:sldId id="785" r:id="rId33"/>
    <p:sldId id="786" r:id="rId34"/>
    <p:sldId id="782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1F5"/>
    <a:srgbClr val="FAFBFC"/>
    <a:srgbClr val="003366"/>
    <a:srgbClr val="FFC000"/>
    <a:srgbClr val="EDF1F5"/>
    <a:srgbClr val="C6C6C6"/>
    <a:srgbClr val="2F5597"/>
    <a:srgbClr val="000000"/>
    <a:srgbClr val="6EBCC6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C52D1-20B1-4198-9272-3765F4DC9868}" type="datetimeFigureOut">
              <a:rPr lang="pt-BR" smtClean="0"/>
              <a:pPr/>
              <a:t>08/02/2025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40335-190A-45B0-8F24-F1072AB414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997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A05E4-AA6E-42AC-BC6C-60C6BD5734F6}" type="datetimeFigureOut">
              <a:rPr lang="pt-BR" smtClean="0"/>
              <a:pPr/>
              <a:t>08/02/2025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0D033-213D-4D17-B7CA-3ABDB4D22A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54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65D1-5AAC-435A-AE47-2139BED998AE}" type="datetimeFigureOut">
              <a:rPr lang="pt-BR" smtClean="0"/>
              <a:pPr/>
              <a:t>08/02/2025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210B-FD08-4981-A2E8-EC11FE81E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43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65D1-5AAC-435A-AE47-2139BED998AE}" type="datetimeFigureOut">
              <a:rPr lang="pt-BR" smtClean="0"/>
              <a:pPr/>
              <a:t>08/02/2025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210B-FD08-4981-A2E8-EC11FE81E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10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65D1-5AAC-435A-AE47-2139BED998AE}" type="datetimeFigureOut">
              <a:rPr lang="pt-BR" smtClean="0"/>
              <a:pPr/>
              <a:t>08/02/2025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210B-FD08-4981-A2E8-EC11FE81E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274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32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65D1-5AAC-435A-AE47-2139BED998AE}" type="datetimeFigureOut">
              <a:rPr lang="pt-BR" smtClean="0"/>
              <a:pPr/>
              <a:t>08/02/2025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210B-FD08-4981-A2E8-EC11FE81E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69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65D1-5AAC-435A-AE47-2139BED998AE}" type="datetimeFigureOut">
              <a:rPr lang="pt-BR" smtClean="0"/>
              <a:pPr/>
              <a:t>08/02/2025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210B-FD08-4981-A2E8-EC11FE81E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00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65D1-5AAC-435A-AE47-2139BED998AE}" type="datetimeFigureOut">
              <a:rPr lang="pt-BR" smtClean="0"/>
              <a:pPr/>
              <a:t>08/02/2025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210B-FD08-4981-A2E8-EC11FE81E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56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65D1-5AAC-435A-AE47-2139BED998AE}" type="datetimeFigureOut">
              <a:rPr lang="pt-BR" smtClean="0"/>
              <a:pPr/>
              <a:t>08/02/2025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210B-FD08-4981-A2E8-EC11FE81E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83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65D1-5AAC-435A-AE47-2139BED998AE}" type="datetimeFigureOut">
              <a:rPr lang="pt-BR" smtClean="0"/>
              <a:pPr/>
              <a:t>08/02/2025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210B-FD08-4981-A2E8-EC11FE81E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3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65D1-5AAC-435A-AE47-2139BED998AE}" type="datetimeFigureOut">
              <a:rPr lang="pt-BR" smtClean="0"/>
              <a:pPr/>
              <a:t>08/02/2025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210B-FD08-4981-A2E8-EC11FE81E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92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65D1-5AAC-435A-AE47-2139BED998AE}" type="datetimeFigureOut">
              <a:rPr lang="pt-BR" smtClean="0"/>
              <a:pPr/>
              <a:t>08/02/2025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210B-FD08-4981-A2E8-EC11FE81E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07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65D1-5AAC-435A-AE47-2139BED998AE}" type="datetimeFigureOut">
              <a:rPr lang="pt-BR" smtClean="0"/>
              <a:pPr/>
              <a:t>08/02/2025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210B-FD08-4981-A2E8-EC11FE81E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01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865D1-5AAC-435A-AE47-2139BED998AE}" type="datetimeFigureOut">
              <a:rPr lang="pt-BR" smtClean="0"/>
              <a:pPr/>
              <a:t>08/02/2025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D210B-FD08-4981-A2E8-EC11FE81E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77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913004" y="5729681"/>
            <a:ext cx="10426889" cy="1305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8585787-2826-4DD2-A750-F4725CCA06F4}"/>
              </a:ext>
            </a:extLst>
          </p:cNvPr>
          <p:cNvSpPr txBox="1"/>
          <p:nvPr/>
        </p:nvSpPr>
        <p:spPr>
          <a:xfrm>
            <a:off x="118442" y="-133579"/>
            <a:ext cx="12213726" cy="6949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800" b="1" i="0" dirty="0">
                <a:solidFill>
                  <a:srgbClr val="121519"/>
                </a:solidFill>
                <a:effectLst/>
                <a:latin typeface="Manrope"/>
              </a:rPr>
              <a:t>                   </a:t>
            </a:r>
          </a:p>
          <a:p>
            <a:pPr algn="ctr"/>
            <a:endParaRPr lang="es-ES" sz="3200" b="1" i="1" dirty="0">
              <a:solidFill>
                <a:srgbClr val="121519"/>
              </a:solidFill>
              <a:effectLst/>
              <a:latin typeface="Manrope"/>
            </a:endParaRPr>
          </a:p>
          <a:p>
            <a:pPr algn="ctr"/>
            <a:endParaRPr lang="es-ES" sz="3200" b="1" i="1" dirty="0">
              <a:solidFill>
                <a:srgbClr val="121519"/>
              </a:solidFill>
              <a:effectLst/>
              <a:latin typeface="Manrope"/>
            </a:endParaRPr>
          </a:p>
          <a:p>
            <a:pPr algn="ctr"/>
            <a:r>
              <a:rPr lang="es-ES" sz="32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“TENDENCIAS DE LA INTELIGENCIA ARTIFICIAL PARA LOS NEGOCIOS” </a:t>
            </a:r>
          </a:p>
          <a:p>
            <a:pPr algn="l"/>
            <a:endParaRPr lang="es-ES" sz="28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l"/>
            <a:endParaRPr lang="es-ES" sz="2800" b="1" i="1" dirty="0">
              <a:solidFill>
                <a:srgbClr val="121519"/>
              </a:solidFill>
              <a:effectLst/>
              <a:latin typeface="Arial Black" panose="020B0A04020102020204" pitchFamily="34" charset="0"/>
            </a:endParaRPr>
          </a:p>
          <a:p>
            <a:pPr algn="l"/>
            <a:endParaRPr lang="es-ES" sz="2800" b="1" i="1" dirty="0">
              <a:solidFill>
                <a:srgbClr val="121519"/>
              </a:solidFill>
              <a:latin typeface="Arial Black" panose="020B0A04020102020204" pitchFamily="34" charset="0"/>
            </a:endParaRPr>
          </a:p>
          <a:p>
            <a:pPr algn="l"/>
            <a:endParaRPr lang="es-ES" sz="2800" b="1" i="1" dirty="0">
              <a:solidFill>
                <a:srgbClr val="121519"/>
              </a:solidFill>
              <a:latin typeface="Arial Black" panose="020B0A04020102020204" pitchFamily="34" charset="0"/>
            </a:endParaRPr>
          </a:p>
          <a:p>
            <a:pPr algn="l"/>
            <a:endParaRPr lang="es-ES" sz="2800" b="1" i="1" dirty="0">
              <a:solidFill>
                <a:srgbClr val="121519"/>
              </a:solidFill>
              <a:latin typeface="Manrope"/>
            </a:endParaRPr>
          </a:p>
          <a:p>
            <a:pPr algn="l"/>
            <a:endParaRPr lang="es-ES" sz="2800" b="1" i="1" dirty="0">
              <a:solidFill>
                <a:srgbClr val="121519"/>
              </a:solidFill>
              <a:latin typeface="Manrope"/>
            </a:endParaRPr>
          </a:p>
          <a:p>
            <a:pPr algn="l"/>
            <a:endParaRPr lang="es-ES" sz="2800" b="1" i="1" dirty="0">
              <a:solidFill>
                <a:srgbClr val="121519"/>
              </a:solidFill>
              <a:latin typeface="Manrope"/>
            </a:endParaRPr>
          </a:p>
          <a:p>
            <a:pPr algn="l"/>
            <a:r>
              <a:rPr lang="es-ES" sz="2800" b="1" i="1" dirty="0">
                <a:solidFill>
                  <a:srgbClr val="121519"/>
                </a:solidFill>
                <a:latin typeface="Manrope"/>
              </a:rPr>
              <a:t>        </a:t>
            </a:r>
          </a:p>
          <a:p>
            <a:pPr algn="l"/>
            <a:r>
              <a:rPr lang="es-ES" sz="2800" b="1" i="1" dirty="0">
                <a:solidFill>
                  <a:srgbClr val="C00000"/>
                </a:solidFill>
                <a:latin typeface="Manrope"/>
              </a:rPr>
              <a:t>    SANTIAGO DUARTE ALFONSO – </a:t>
            </a:r>
          </a:p>
          <a:p>
            <a:pPr algn="l"/>
            <a:r>
              <a:rPr lang="es-ES" sz="2800" b="1" i="1" dirty="0">
                <a:solidFill>
                  <a:srgbClr val="C00000"/>
                </a:solidFill>
                <a:latin typeface="Manrope"/>
              </a:rPr>
              <a:t>Presidente de Competencia Gerencial  Internacional</a:t>
            </a:r>
            <a:endParaRPr lang="es-ES" sz="2800" b="1" i="1" dirty="0">
              <a:solidFill>
                <a:srgbClr val="C00000"/>
              </a:solidFill>
              <a:effectLst/>
              <a:latin typeface="Manrope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8EC64F-6DCE-4FC3-AE76-360E67DA5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1" y="2485524"/>
            <a:ext cx="5229274" cy="31414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0BAA52-3796-4B5F-9D8F-65B0B69C1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71" y="115971"/>
            <a:ext cx="1071192" cy="111501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D581E43-1FAC-4425-B141-16B5EB5AB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9686" y="178361"/>
            <a:ext cx="2323523" cy="878548"/>
          </a:xfrm>
          <a:prstGeom prst="rect">
            <a:avLst/>
          </a:prstGeom>
        </p:spPr>
      </p:pic>
      <p:pic>
        <p:nvPicPr>
          <p:cNvPr id="11" name="Picture 2" descr="Imagem relacionada">
            <a:extLst>
              <a:ext uri="{FF2B5EF4-FFF2-40B4-BE49-F238E27FC236}">
                <a16:creationId xmlns:a16="http://schemas.microsoft.com/office/drawing/2014/main" id="{E7E92D11-70F0-4C8C-9413-2C00C130F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94" y="2485524"/>
            <a:ext cx="5900677" cy="314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9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C807083-B130-41A7-916D-2144EE0A22AF}"/>
              </a:ext>
            </a:extLst>
          </p:cNvPr>
          <p:cNvSpPr txBox="1"/>
          <p:nvPr/>
        </p:nvSpPr>
        <p:spPr>
          <a:xfrm>
            <a:off x="584199" y="886327"/>
            <a:ext cx="1121023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1" i="1" dirty="0">
                <a:solidFill>
                  <a:srgbClr val="333333"/>
                </a:solidFill>
                <a:effectLst/>
                <a:latin typeface="CamptonLight"/>
              </a:rPr>
              <a:t>En los últimos años la IA ha ganado cada vez más espacio en la vida de las personas y en las empresas, convirtiéndose en imprescindible para la gestión empresarial, la fidelización de clientes, la automatización de procesos, el seguimiento del mercado y la definición de estrategias.</a:t>
            </a:r>
          </a:p>
          <a:p>
            <a:pPr algn="just"/>
            <a:r>
              <a:rPr lang="es-ES" sz="2800" b="1" i="1" dirty="0">
                <a:solidFill>
                  <a:srgbClr val="333333"/>
                </a:solidFill>
                <a:effectLst/>
                <a:latin typeface="CamptonLight"/>
              </a:rPr>
              <a:t>Se debe resaltar que independientemente del tamaño o segmento de la empresa, es posible utilizar soluciones de inteligencia artificial de una forma más competitiva. </a:t>
            </a:r>
          </a:p>
          <a:p>
            <a:pPr algn="l"/>
            <a:r>
              <a:rPr lang="es-ES" sz="3200" b="1" i="1" dirty="0">
                <a:solidFill>
                  <a:srgbClr val="FF0000"/>
                </a:solidFill>
                <a:effectLst/>
                <a:latin typeface="CamptonMedium"/>
              </a:rPr>
              <a:t>1. Automatización</a:t>
            </a:r>
            <a:endParaRPr lang="es-ES" sz="3200" b="1" i="1" dirty="0">
              <a:solidFill>
                <a:srgbClr val="FF0000"/>
              </a:solidFill>
              <a:effectLst/>
              <a:latin typeface="CamptonBook"/>
            </a:endParaRPr>
          </a:p>
          <a:p>
            <a:pPr algn="just"/>
            <a:r>
              <a:rPr lang="es-ES" sz="2800" b="1" i="1" dirty="0">
                <a:solidFill>
                  <a:srgbClr val="333333"/>
                </a:solidFill>
                <a:effectLst/>
                <a:latin typeface="CamptonLight"/>
              </a:rPr>
              <a:t>Considerando que la automatización es el acto de reemplazar una actividad humana recurrente y estándar por una herramienta tecnológica, el uso de la IA en los negocios puede aplicarse de diferentes formas, tales como: </a:t>
            </a:r>
            <a:r>
              <a:rPr lang="es-ES" sz="2800" b="1" i="1" dirty="0" err="1">
                <a:solidFill>
                  <a:srgbClr val="333333"/>
                </a:solidFill>
                <a:effectLst/>
                <a:latin typeface="CamptonLight"/>
              </a:rPr>
              <a:t>Analytic</a:t>
            </a:r>
            <a:r>
              <a:rPr lang="es-ES" sz="2800" b="1" i="1" dirty="0">
                <a:solidFill>
                  <a:srgbClr val="333333"/>
                </a:solidFill>
                <a:effectLst/>
                <a:latin typeface="CamptonLight"/>
              </a:rPr>
              <a:t> </a:t>
            </a:r>
            <a:r>
              <a:rPr lang="es-ES" sz="2800" b="1" i="1" dirty="0" err="1">
                <a:solidFill>
                  <a:srgbClr val="333333"/>
                </a:solidFill>
                <a:effectLst/>
                <a:latin typeface="CamptonLight"/>
              </a:rPr>
              <a:t>Process</a:t>
            </a:r>
            <a:r>
              <a:rPr lang="es-ES" sz="2800" b="1" i="1" dirty="0">
                <a:solidFill>
                  <a:srgbClr val="333333"/>
                </a:solidFill>
                <a:effectLst/>
                <a:latin typeface="CamptonLight"/>
              </a:rPr>
              <a:t> </a:t>
            </a:r>
            <a:r>
              <a:rPr lang="es-ES" sz="2800" b="1" i="1" dirty="0" err="1">
                <a:solidFill>
                  <a:srgbClr val="333333"/>
                </a:solidFill>
                <a:effectLst/>
                <a:latin typeface="CamptonLight"/>
              </a:rPr>
              <a:t>Automation</a:t>
            </a:r>
            <a:r>
              <a:rPr lang="es-ES" sz="2800" b="1" i="1" dirty="0">
                <a:solidFill>
                  <a:srgbClr val="333333"/>
                </a:solidFill>
                <a:effectLst/>
                <a:latin typeface="CamptonLight"/>
              </a:rPr>
              <a:t>, Machine </a:t>
            </a:r>
            <a:r>
              <a:rPr lang="es-ES" sz="2800" b="1" i="1" dirty="0" err="1">
                <a:solidFill>
                  <a:srgbClr val="333333"/>
                </a:solidFill>
                <a:effectLst/>
                <a:latin typeface="CamptonLight"/>
              </a:rPr>
              <a:t>Learning</a:t>
            </a:r>
            <a:r>
              <a:rPr lang="es-ES" sz="2800" b="1" i="1" dirty="0">
                <a:solidFill>
                  <a:srgbClr val="333333"/>
                </a:solidFill>
                <a:effectLst/>
                <a:latin typeface="CamptonLight"/>
              </a:rPr>
              <a:t>, RPA (</a:t>
            </a:r>
            <a:r>
              <a:rPr lang="es-ES" sz="2800" b="1" i="1" dirty="0" err="1">
                <a:solidFill>
                  <a:srgbClr val="333333"/>
                </a:solidFill>
                <a:effectLst/>
                <a:latin typeface="CamptonLight"/>
              </a:rPr>
              <a:t>Robotic</a:t>
            </a:r>
            <a:r>
              <a:rPr lang="es-ES" sz="2800" b="1" i="1" dirty="0">
                <a:solidFill>
                  <a:srgbClr val="333333"/>
                </a:solidFill>
                <a:effectLst/>
                <a:latin typeface="CamptonLight"/>
              </a:rPr>
              <a:t> </a:t>
            </a:r>
            <a:r>
              <a:rPr lang="es-ES" sz="2800" b="1" i="1" dirty="0" err="1">
                <a:solidFill>
                  <a:srgbClr val="333333"/>
                </a:solidFill>
                <a:effectLst/>
                <a:latin typeface="CamptonLight"/>
              </a:rPr>
              <a:t>Process</a:t>
            </a:r>
            <a:r>
              <a:rPr lang="es-ES" sz="2800" b="1" i="1" dirty="0">
                <a:solidFill>
                  <a:srgbClr val="333333"/>
                </a:solidFill>
                <a:effectLst/>
                <a:latin typeface="CamptonLight"/>
              </a:rPr>
              <a:t> </a:t>
            </a:r>
            <a:r>
              <a:rPr lang="es-ES" sz="2800" b="1" i="1" dirty="0" err="1">
                <a:solidFill>
                  <a:srgbClr val="333333"/>
                </a:solidFill>
                <a:effectLst/>
                <a:latin typeface="CamptonLight"/>
              </a:rPr>
              <a:t>Automation</a:t>
            </a:r>
            <a:r>
              <a:rPr lang="es-ES" sz="2800" b="1" i="1" dirty="0">
                <a:solidFill>
                  <a:srgbClr val="333333"/>
                </a:solidFill>
                <a:effectLst/>
                <a:latin typeface="CamptonLight"/>
              </a:rPr>
              <a:t>) y otras.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CBA741-15A7-4880-8DA7-C1189086714A}"/>
              </a:ext>
            </a:extLst>
          </p:cNvPr>
          <p:cNvSpPr txBox="1"/>
          <p:nvPr/>
        </p:nvSpPr>
        <p:spPr>
          <a:xfrm>
            <a:off x="397566" y="216251"/>
            <a:ext cx="87464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i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TENDENCIAS DE LA IA EN LOS NEGOCIOS </a:t>
            </a:r>
          </a:p>
          <a:p>
            <a:endParaRPr lang="es-ES" sz="1200" b="1" i="1" dirty="0">
              <a:solidFill>
                <a:srgbClr val="121519"/>
              </a:solidFill>
              <a:effectLst/>
              <a:latin typeface="Manrope"/>
            </a:endParaRPr>
          </a:p>
        </p:txBody>
      </p:sp>
    </p:spTree>
    <p:extLst>
      <p:ext uri="{BB962C8B-B14F-4D97-AF65-F5344CB8AC3E}">
        <p14:creationId xmlns:p14="http://schemas.microsoft.com/office/powerpoint/2010/main" val="1815550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76371E-224C-46CC-9E3A-96C6E04B5499}"/>
              </a:ext>
            </a:extLst>
          </p:cNvPr>
          <p:cNvSpPr txBox="1"/>
          <p:nvPr/>
        </p:nvSpPr>
        <p:spPr>
          <a:xfrm>
            <a:off x="384313" y="768626"/>
            <a:ext cx="11436626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3200" b="1" i="1" dirty="0">
                <a:solidFill>
                  <a:srgbClr val="FF0000"/>
                </a:solidFill>
                <a:effectLst/>
                <a:latin typeface="CamptonMedium"/>
              </a:rPr>
              <a:t>2. Personalización</a:t>
            </a:r>
            <a:endParaRPr lang="es-ES" sz="3200" b="1" i="1" dirty="0">
              <a:solidFill>
                <a:srgbClr val="FF0000"/>
              </a:solidFill>
              <a:effectLst/>
              <a:latin typeface="CamptonBook"/>
            </a:endParaRPr>
          </a:p>
          <a:p>
            <a:pPr algn="just"/>
            <a:r>
              <a:rPr lang="es-ES" sz="2800" b="1" i="1" dirty="0">
                <a:effectLst/>
                <a:latin typeface="CamptonLight"/>
              </a:rPr>
              <a:t>Este proceso está íntimamente ligado a brindar una mejor experiencia y satisfacción al cliente, principalmente porque genera una mayor lealtad además de un trato personalizado que se adapta a las necesidades de cada cliente.</a:t>
            </a:r>
          </a:p>
          <a:p>
            <a:pPr algn="just"/>
            <a:endParaRPr lang="es-ES" sz="2800" b="1" i="1" dirty="0">
              <a:latin typeface="CamptonLight"/>
            </a:endParaRPr>
          </a:p>
          <a:p>
            <a:pPr algn="l"/>
            <a:r>
              <a:rPr lang="es-ES" sz="3200" b="1" i="0" dirty="0">
                <a:solidFill>
                  <a:srgbClr val="FF0000"/>
                </a:solidFill>
                <a:effectLst/>
                <a:latin typeface="CamptonMedium"/>
              </a:rPr>
              <a:t>3. Anticipación</a:t>
            </a:r>
            <a:endParaRPr lang="es-ES" sz="3200" b="1" i="0" dirty="0">
              <a:solidFill>
                <a:srgbClr val="FF0000"/>
              </a:solidFill>
              <a:effectLst/>
              <a:latin typeface="CamptonBook"/>
            </a:endParaRPr>
          </a:p>
          <a:p>
            <a:pPr algn="just"/>
            <a:r>
              <a:rPr lang="es-ES" sz="2800" b="1" i="0" dirty="0">
                <a:effectLst/>
                <a:latin typeface="CamptonLight"/>
              </a:rPr>
              <a:t>A través de modelos predictivos, es posible estudiar grandes volúmenes de datos y estadísticas, a fin de predecir actividades futuras para dimensionar los recursos necesarios.     Con este tipo de tecnología es posible: estimar volúmenes de ventas, proyectar volúmenes de inventario, crear campañas de marketing personalizadas para públicos específicos y muchas otras  posibilidades.</a:t>
            </a:r>
          </a:p>
          <a:p>
            <a:pPr algn="just"/>
            <a:endParaRPr lang="es-ES" sz="2800" b="1" i="1" dirty="0">
              <a:solidFill>
                <a:srgbClr val="333333"/>
              </a:solidFill>
              <a:effectLst/>
              <a:latin typeface="CamptonLight"/>
            </a:endParaRPr>
          </a:p>
          <a:p>
            <a:pPr algn="just"/>
            <a:endParaRPr lang="es-ES" sz="2800" b="1" i="1" dirty="0">
              <a:solidFill>
                <a:srgbClr val="333333"/>
              </a:solidFill>
              <a:effectLst/>
              <a:latin typeface="CamptonLight"/>
            </a:endParaRPr>
          </a:p>
        </p:txBody>
      </p:sp>
    </p:spTree>
    <p:extLst>
      <p:ext uri="{BB962C8B-B14F-4D97-AF65-F5344CB8AC3E}">
        <p14:creationId xmlns:p14="http://schemas.microsoft.com/office/powerpoint/2010/main" val="3830659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63461A-C85A-4FEA-B6F3-57ADC70480AE}"/>
              </a:ext>
            </a:extLst>
          </p:cNvPr>
          <p:cNvSpPr txBox="1"/>
          <p:nvPr/>
        </p:nvSpPr>
        <p:spPr>
          <a:xfrm>
            <a:off x="344557" y="4240696"/>
            <a:ext cx="114101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1" i="1" dirty="0">
                <a:solidFill>
                  <a:srgbClr val="333333"/>
                </a:solidFill>
                <a:effectLst/>
                <a:latin typeface="CamptonLight"/>
              </a:rPr>
              <a:t>En resumen, es importante enfatizar que los cambios en todos los procesos de gestión y desarrollo en nuestras organizaciones ya están ocurriendo. </a:t>
            </a:r>
          </a:p>
          <a:p>
            <a:pPr algn="just"/>
            <a:r>
              <a:rPr lang="es-ES" sz="2800" b="1" i="1" dirty="0">
                <a:solidFill>
                  <a:srgbClr val="333333"/>
                </a:solidFill>
                <a:effectLst/>
                <a:latin typeface="CamptonLight"/>
              </a:rPr>
              <a:t>En este sentido, las empresas que quieran destacarse en el mercado no pueden quedar al margen de las nuevas tendencias en la aplicación de la Inteligencia Artificial en los negocios.</a:t>
            </a:r>
          </a:p>
        </p:txBody>
      </p:sp>
      <p:pic>
        <p:nvPicPr>
          <p:cNvPr id="4" name="Picture 2" descr="Conoce a Josie Pepper, la asistente robot del Aeropuerto de Múnich |  Invertour">
            <a:extLst>
              <a:ext uri="{FF2B5EF4-FFF2-40B4-BE49-F238E27FC236}">
                <a16:creationId xmlns:a16="http://schemas.microsoft.com/office/drawing/2014/main" id="{0A603817-D97C-4EEB-941F-E7DC50FC1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4817" y="289111"/>
            <a:ext cx="7927796" cy="399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67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011657-C338-4666-9429-7CC9764939A8}"/>
              </a:ext>
            </a:extLst>
          </p:cNvPr>
          <p:cNvSpPr txBox="1"/>
          <p:nvPr/>
        </p:nvSpPr>
        <p:spPr>
          <a:xfrm>
            <a:off x="566057" y="198784"/>
            <a:ext cx="11493421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3600" b="1" i="1" dirty="0">
                <a:solidFill>
                  <a:srgbClr val="FF0000"/>
                </a:solidFill>
                <a:effectLst/>
                <a:latin typeface="Google Sans"/>
              </a:rPr>
              <a:t>Los beneficios de la IA en los negocios son: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800" b="1" i="1" dirty="0">
                <a:solidFill>
                  <a:srgbClr val="001D35"/>
                </a:solidFill>
                <a:effectLst/>
                <a:latin typeface="Google Sans"/>
              </a:rPr>
              <a:t>Aumento de la productividad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s-ES" sz="2800" b="1" i="1" dirty="0">
                <a:solidFill>
                  <a:srgbClr val="001D35"/>
                </a:solidFill>
                <a:effectLst/>
                <a:latin typeface="Google Sans"/>
              </a:rPr>
              <a:t> Automatizar tareas repetitivas, que permite a los empleados centrarse en otras actividades.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800" b="1" i="1" dirty="0">
                <a:solidFill>
                  <a:srgbClr val="001D35"/>
                </a:solidFill>
                <a:effectLst/>
                <a:latin typeface="Google Sans"/>
              </a:rPr>
              <a:t> Mejora de la experiencia del cliente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s-ES" sz="2800" b="1" i="1" dirty="0">
                <a:solidFill>
                  <a:srgbClr val="001D35"/>
                </a:solidFill>
                <a:effectLst/>
                <a:latin typeface="Google Sans"/>
              </a:rPr>
              <a:t> Analizar los datos de los clientes para ofrecerles productos y servicios personalizados.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800" b="1" i="1" dirty="0">
                <a:solidFill>
                  <a:srgbClr val="001D35"/>
                </a:solidFill>
                <a:effectLst/>
                <a:latin typeface="Google Sans"/>
              </a:rPr>
              <a:t> Toma de decisiones más precisas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s-ES" sz="2800" b="1" i="1" dirty="0">
                <a:solidFill>
                  <a:srgbClr val="001D35"/>
                </a:solidFill>
                <a:effectLst/>
                <a:latin typeface="Google Sans"/>
              </a:rPr>
              <a:t> Proporcionar información y análisis basados en datos reales, lo que facilita la toma de decisiones estratégicas.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800" b="1" i="1" dirty="0">
                <a:solidFill>
                  <a:srgbClr val="001D35"/>
                </a:solidFill>
                <a:effectLst/>
                <a:latin typeface="Google Sans"/>
              </a:rPr>
              <a:t> Automatizar tareas repetitivas, lo que reduce la necesidad de contratar personal.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b="1" i="1" dirty="0">
                <a:solidFill>
                  <a:srgbClr val="001D35"/>
                </a:solidFill>
                <a:effectLst/>
                <a:latin typeface="Google Sans"/>
              </a:rPr>
              <a:t> Incremento de la </a:t>
            </a:r>
            <a:r>
              <a:rPr lang="es-ES" sz="2800" b="1" i="1" dirty="0">
                <a:solidFill>
                  <a:srgbClr val="001D35"/>
                </a:solidFill>
                <a:latin typeface="Google Sans"/>
              </a:rPr>
              <a:t>innovación - Reducción de costos</a:t>
            </a:r>
            <a:endParaRPr lang="es-ES" sz="2800" b="1" i="1" dirty="0">
              <a:solidFill>
                <a:srgbClr val="001D35"/>
              </a:solidFill>
              <a:effectLst/>
              <a:latin typeface="Google Sans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s-ES" sz="2800" b="1" i="1" dirty="0">
                <a:solidFill>
                  <a:srgbClr val="001D35"/>
                </a:solidFill>
                <a:effectLst/>
                <a:latin typeface="Google Sans"/>
              </a:rPr>
              <a:t> La IA puede liberar al personal de tareas repetitivas, lo que promueve el pensamiento creativo. </a:t>
            </a:r>
          </a:p>
        </p:txBody>
      </p:sp>
    </p:spTree>
    <p:extLst>
      <p:ext uri="{BB962C8B-B14F-4D97-AF65-F5344CB8AC3E}">
        <p14:creationId xmlns:p14="http://schemas.microsoft.com/office/powerpoint/2010/main" val="1694480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3B56C6E-B1B4-404D-B4C6-40229725B119}"/>
              </a:ext>
            </a:extLst>
          </p:cNvPr>
          <p:cNvSpPr txBox="1"/>
          <p:nvPr/>
        </p:nvSpPr>
        <p:spPr>
          <a:xfrm>
            <a:off x="278296" y="185530"/>
            <a:ext cx="1049130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4000" b="1" i="1" dirty="0">
                <a:solidFill>
                  <a:srgbClr val="FF0000"/>
                </a:solidFill>
                <a:effectLst/>
                <a:latin typeface="Google Sans"/>
              </a:rPr>
              <a:t>aplicaciones de la IA en los negocios</a:t>
            </a:r>
          </a:p>
          <a:p>
            <a:pPr algn="l"/>
            <a:endParaRPr lang="es-ES" sz="3200" b="1" i="1" dirty="0">
              <a:solidFill>
                <a:srgbClr val="001D35"/>
              </a:solidFill>
              <a:latin typeface="Google Sans"/>
            </a:endParaRPr>
          </a:p>
          <a:p>
            <a:pPr algn="l"/>
            <a:endParaRPr lang="es-ES" sz="3200" b="1" i="1" dirty="0">
              <a:solidFill>
                <a:srgbClr val="001D35"/>
              </a:solidFill>
              <a:effectLst/>
              <a:latin typeface="Google Sans"/>
            </a:endParaRPr>
          </a:p>
          <a:p>
            <a:pPr algn="l"/>
            <a:endParaRPr lang="es-ES" sz="3200" b="1" i="1" dirty="0">
              <a:solidFill>
                <a:srgbClr val="001D35"/>
              </a:solidFill>
              <a:latin typeface="Google Sans"/>
            </a:endParaRPr>
          </a:p>
          <a:p>
            <a:pPr algn="l"/>
            <a:endParaRPr lang="es-ES" sz="3200" b="1" i="1" dirty="0">
              <a:solidFill>
                <a:srgbClr val="001D35"/>
              </a:solidFill>
              <a:effectLst/>
              <a:latin typeface="Google Sans"/>
            </a:endParaRPr>
          </a:p>
          <a:p>
            <a:pPr algn="l"/>
            <a:endParaRPr lang="es-ES" sz="3200" b="1" i="1" dirty="0">
              <a:solidFill>
                <a:srgbClr val="001D35"/>
              </a:solidFill>
              <a:latin typeface="Google Sans"/>
            </a:endParaRPr>
          </a:p>
          <a:p>
            <a:pPr algn="l"/>
            <a:endParaRPr lang="es-ES" sz="3200" b="1" i="1" dirty="0">
              <a:solidFill>
                <a:srgbClr val="001D35"/>
              </a:solidFill>
              <a:effectLst/>
              <a:latin typeface="Google Sans"/>
            </a:endParaRPr>
          </a:p>
        </p:txBody>
      </p:sp>
      <p:pic>
        <p:nvPicPr>
          <p:cNvPr id="4" name="Picture 2" descr="O que é Inteligência Artificial (IA)? Como funciona?">
            <a:extLst>
              <a:ext uri="{FF2B5EF4-FFF2-40B4-BE49-F238E27FC236}">
                <a16:creationId xmlns:a16="http://schemas.microsoft.com/office/drawing/2014/main" id="{CF2622C4-E204-48C8-9466-5F09477901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 bwMode="auto">
          <a:xfrm>
            <a:off x="159026" y="185530"/>
            <a:ext cx="11754678" cy="610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09C8FB4-406D-4BF5-9D5B-584CDD9B3586}"/>
              </a:ext>
            </a:extLst>
          </p:cNvPr>
          <p:cNvSpPr txBox="1"/>
          <p:nvPr/>
        </p:nvSpPr>
        <p:spPr>
          <a:xfrm>
            <a:off x="159026" y="216876"/>
            <a:ext cx="1175467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800" b="1" i="1" dirty="0">
                <a:solidFill>
                  <a:srgbClr val="001D35"/>
                </a:solidFill>
                <a:effectLst/>
                <a:highlight>
                  <a:srgbClr val="FFFF00"/>
                </a:highlight>
                <a:latin typeface="Google Sans"/>
              </a:rPr>
              <a:t>              Algunas de las aplicaciones de la IA en los   negocios    son: </a:t>
            </a:r>
          </a:p>
          <a:p>
            <a:pPr algn="l"/>
            <a:endParaRPr lang="es-ES" sz="2800" b="1" i="1" dirty="0">
              <a:solidFill>
                <a:srgbClr val="001D35"/>
              </a:solidFill>
              <a:highlight>
                <a:srgbClr val="FFFF00"/>
              </a:highlight>
              <a:latin typeface="Google Sans"/>
            </a:endParaRPr>
          </a:p>
          <a:p>
            <a:pPr algn="l"/>
            <a:endParaRPr lang="es-ES" sz="2800" b="1" i="1" dirty="0">
              <a:solidFill>
                <a:srgbClr val="001D35"/>
              </a:solidFill>
              <a:effectLst/>
              <a:highlight>
                <a:srgbClr val="FFFF00"/>
              </a:highlight>
              <a:latin typeface="Google Sans"/>
            </a:endParaRPr>
          </a:p>
          <a:p>
            <a:pPr algn="l"/>
            <a:endParaRPr lang="es-ES" sz="2800" b="1" i="1" dirty="0">
              <a:solidFill>
                <a:srgbClr val="001D35"/>
              </a:solidFill>
              <a:highlight>
                <a:srgbClr val="FFFF00"/>
              </a:highlight>
              <a:latin typeface="Google Sans"/>
            </a:endParaRPr>
          </a:p>
          <a:p>
            <a:pPr algn="l"/>
            <a:endParaRPr lang="es-ES" sz="2800" b="1" i="1" dirty="0">
              <a:solidFill>
                <a:srgbClr val="001D35"/>
              </a:solidFill>
              <a:effectLst/>
              <a:highlight>
                <a:srgbClr val="FFFF00"/>
              </a:highlight>
              <a:latin typeface="Google Sans"/>
            </a:endParaRPr>
          </a:p>
          <a:p>
            <a:pPr algn="l"/>
            <a:endParaRPr lang="es-ES" sz="2800" b="1" i="1" dirty="0">
              <a:solidFill>
                <a:srgbClr val="001D35"/>
              </a:solidFill>
              <a:highlight>
                <a:srgbClr val="FFFF00"/>
              </a:highlight>
              <a:latin typeface="Google Sans"/>
            </a:endParaRPr>
          </a:p>
          <a:p>
            <a:pPr algn="l"/>
            <a:endParaRPr lang="es-ES" sz="2800" b="1" i="1" dirty="0">
              <a:solidFill>
                <a:srgbClr val="001D35"/>
              </a:solidFill>
              <a:effectLst/>
              <a:highlight>
                <a:srgbClr val="FFFF00"/>
              </a:highlight>
              <a:latin typeface="Google Sans"/>
            </a:endParaRPr>
          </a:p>
          <a:p>
            <a:pPr algn="l"/>
            <a:endParaRPr lang="es-ES" sz="2800" b="1" i="1" dirty="0">
              <a:solidFill>
                <a:srgbClr val="001D35"/>
              </a:solidFill>
              <a:effectLst/>
              <a:highlight>
                <a:srgbClr val="FFFF00"/>
              </a:highlight>
              <a:latin typeface="Google Sans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sz="3200" b="1" i="1" dirty="0">
                <a:solidFill>
                  <a:srgbClr val="001D35"/>
                </a:solidFill>
                <a:effectLst/>
                <a:highlight>
                  <a:srgbClr val="FFFF00"/>
                </a:highlight>
                <a:latin typeface="Google Sans"/>
              </a:rPr>
              <a:t> Predecir el comportamiento del cliente,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sz="3200" b="1" i="1" dirty="0">
                <a:solidFill>
                  <a:srgbClr val="001D35"/>
                </a:solidFill>
                <a:effectLst/>
                <a:highlight>
                  <a:srgbClr val="FFFF00"/>
                </a:highlight>
                <a:latin typeface="Google Sans"/>
              </a:rPr>
              <a:t> Proporcionar soporte al cliente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sz="3200" b="1" i="1" dirty="0">
                <a:solidFill>
                  <a:srgbClr val="001D35"/>
                </a:solidFill>
                <a:effectLst/>
                <a:highlight>
                  <a:srgbClr val="FFFF00"/>
                </a:highlight>
                <a:latin typeface="Google Sans"/>
              </a:rPr>
              <a:t> Ofrecer recomendaciones personalizadas,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sz="3200" b="1" i="1" dirty="0">
                <a:solidFill>
                  <a:srgbClr val="001D35"/>
                </a:solidFill>
                <a:effectLst/>
                <a:highlight>
                  <a:srgbClr val="FFFF00"/>
                </a:highlight>
                <a:latin typeface="Google Sans"/>
              </a:rPr>
              <a:t> Prevenir actividades fraudulentas,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sz="3200" b="1" i="1" dirty="0">
                <a:solidFill>
                  <a:srgbClr val="001D35"/>
                </a:solidFill>
                <a:effectLst/>
                <a:highlight>
                  <a:srgbClr val="FFFF00"/>
                </a:highlight>
                <a:latin typeface="Google Sans"/>
              </a:rPr>
              <a:t> Generar contenido de alta calidad. </a:t>
            </a:r>
          </a:p>
        </p:txBody>
      </p:sp>
    </p:spTree>
    <p:extLst>
      <p:ext uri="{BB962C8B-B14F-4D97-AF65-F5344CB8AC3E}">
        <p14:creationId xmlns:p14="http://schemas.microsoft.com/office/powerpoint/2010/main" val="2129707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645829-ED62-490B-A3F8-2454E2C261BD}"/>
              </a:ext>
            </a:extLst>
          </p:cNvPr>
          <p:cNvSpPr txBox="1"/>
          <p:nvPr/>
        </p:nvSpPr>
        <p:spPr>
          <a:xfrm>
            <a:off x="624114" y="323556"/>
            <a:ext cx="1123658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800" b="1" i="1" dirty="0">
                <a:solidFill>
                  <a:srgbClr val="FF0000"/>
                </a:solidFill>
                <a:effectLst/>
                <a:latin typeface="Manrope"/>
              </a:rPr>
              <a:t>Tendencia 1: Asistentes virtuales avanzados</a:t>
            </a:r>
          </a:p>
          <a:p>
            <a:pPr algn="l"/>
            <a:r>
              <a:rPr lang="es-ES" sz="3000" b="1" i="1" dirty="0">
                <a:solidFill>
                  <a:srgbClr val="121519"/>
                </a:solidFill>
                <a:effectLst/>
                <a:latin typeface="Manrope"/>
              </a:rPr>
              <a:t>Se espera que los asistentes virtuales, no solo continúen creciendo a nivel adopción de usuario si no, que también adquieran capacidades avanzadas como comunicación en voz natural, conversaciones proactivas, se comuniquen con otros </a:t>
            </a:r>
            <a:r>
              <a:rPr lang="es-ES" sz="3000" b="1" i="1" dirty="0" err="1">
                <a:solidFill>
                  <a:srgbClr val="121519"/>
                </a:solidFill>
                <a:effectLst/>
                <a:latin typeface="Manrope"/>
              </a:rPr>
              <a:t>bots</a:t>
            </a:r>
            <a:r>
              <a:rPr lang="es-ES" sz="3000" b="1" i="1" dirty="0">
                <a:solidFill>
                  <a:srgbClr val="121519"/>
                </a:solidFill>
                <a:effectLst/>
                <a:latin typeface="Manrope"/>
              </a:rPr>
              <a:t> y más.</a:t>
            </a:r>
          </a:p>
          <a:p>
            <a:pPr algn="l"/>
            <a:endParaRPr lang="es-ES" sz="3000" b="1" i="1" dirty="0">
              <a:solidFill>
                <a:srgbClr val="121519"/>
              </a:solidFill>
              <a:effectLst/>
              <a:latin typeface="Manrope"/>
            </a:endParaRPr>
          </a:p>
        </p:txBody>
      </p:sp>
    </p:spTree>
    <p:extLst>
      <p:ext uri="{BB962C8B-B14F-4D97-AF65-F5344CB8AC3E}">
        <p14:creationId xmlns:p14="http://schemas.microsoft.com/office/powerpoint/2010/main" val="2073497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6BDDC20-16EE-4AF3-B7A9-48D68F61D00F}"/>
              </a:ext>
            </a:extLst>
          </p:cNvPr>
          <p:cNvSpPr txBox="1"/>
          <p:nvPr/>
        </p:nvSpPr>
        <p:spPr>
          <a:xfrm>
            <a:off x="309489" y="295422"/>
            <a:ext cx="10955411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Esto permitirá a los empleados realizar tareas más complejas y estratégicas, mientras que la IA se encarga de las tareas repetitivas y rutinarias</a:t>
            </a:r>
          </a:p>
          <a:p>
            <a:pPr algn="l"/>
            <a:endParaRPr lang="es-ES" sz="2800" b="1" i="1" dirty="0">
              <a:solidFill>
                <a:srgbClr val="121519"/>
              </a:solidFill>
              <a:effectLst/>
              <a:latin typeface="Manrope"/>
            </a:endParaRPr>
          </a:p>
          <a:p>
            <a:pPr algn="l"/>
            <a:r>
              <a:rPr lang="es-ES" sz="3200" b="1" i="1" dirty="0">
                <a:solidFill>
                  <a:srgbClr val="FF0000"/>
                </a:solidFill>
                <a:effectLst/>
                <a:latin typeface="Manrope"/>
              </a:rPr>
              <a:t>Tendencia 2: Fuerza laboral aumentada por IA</a:t>
            </a:r>
          </a:p>
          <a:p>
            <a:pPr algn="l"/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La integración de la Inteligencia Artificial en el entorno laboral ha sido clave para optimizar procesos, incrementar la productividad y los ingresos durante 2023, pero en 2024 podremos observar con más fuerza cómo genera nuevos puestos de trabajo y “aumenta” a aquellos existentes.</a:t>
            </a:r>
          </a:p>
          <a:p>
            <a:pPr algn="l"/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La fuerza laboral aumentada por IA se refiere a la actualización y fortalecimiento de las habilidades de los trabajadores mediante esta tecnología. </a:t>
            </a:r>
          </a:p>
          <a:p>
            <a:pPr algn="l"/>
            <a:endParaRPr lang="es-ES" sz="2800" b="1" i="1" dirty="0">
              <a:solidFill>
                <a:srgbClr val="121519"/>
              </a:solidFill>
              <a:latin typeface="Manrope"/>
            </a:endParaRPr>
          </a:p>
          <a:p>
            <a:pPr algn="l"/>
            <a:endParaRPr lang="es-ES" sz="2800" b="1" i="1" dirty="0">
              <a:solidFill>
                <a:srgbClr val="121519"/>
              </a:solidFill>
              <a:effectLst/>
              <a:latin typeface="Manrope"/>
            </a:endParaRPr>
          </a:p>
        </p:txBody>
      </p:sp>
    </p:spTree>
    <p:extLst>
      <p:ext uri="{BB962C8B-B14F-4D97-AF65-F5344CB8AC3E}">
        <p14:creationId xmlns:p14="http://schemas.microsoft.com/office/powerpoint/2010/main" val="191030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AF06A8-E760-42ED-A203-F9571BA161EE}"/>
              </a:ext>
            </a:extLst>
          </p:cNvPr>
          <p:cNvSpPr txBox="1"/>
          <p:nvPr/>
        </p:nvSpPr>
        <p:spPr>
          <a:xfrm>
            <a:off x="281354" y="267286"/>
            <a:ext cx="1153550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3200" b="1" i="1" dirty="0">
                <a:solidFill>
                  <a:srgbClr val="FF0000"/>
                </a:solidFill>
                <a:effectLst/>
                <a:latin typeface="Manrope"/>
              </a:rPr>
              <a:t>Tendencia 3: IA multimodal</a:t>
            </a:r>
          </a:p>
          <a:p>
            <a:pPr algn="l"/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Los modelos de Inteligencia Artificial tradicionales se han enfocado hasta ahora en el procesamiento de datos de una sola modalidad, es decir, solo texto, solo </a:t>
            </a:r>
            <a:r>
              <a:rPr lang="es-ES" sz="2800" b="1" i="1" dirty="0" err="1">
                <a:solidFill>
                  <a:srgbClr val="121519"/>
                </a:solidFill>
                <a:effectLst/>
                <a:latin typeface="Manrope"/>
              </a:rPr>
              <a:t>imágen</a:t>
            </a:r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 o video y otros. </a:t>
            </a:r>
          </a:p>
          <a:p>
            <a:pPr algn="l"/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Un modelo de IA multimodal permitirá entrenar a una </a:t>
            </a:r>
            <a:r>
              <a:rPr lang="es-ES" sz="2800" b="1" i="1" dirty="0" err="1">
                <a:solidFill>
                  <a:srgbClr val="121519"/>
                </a:solidFill>
                <a:effectLst/>
                <a:latin typeface="Manrope"/>
              </a:rPr>
              <a:t>herramiento</a:t>
            </a:r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 para descubrir, correlacionar y comunicarse entre distintos tipos de modalidades o formatos de información, lo que le permitirá tener una mejor comprensión y ofrecer resultados más ricos y complejos.</a:t>
            </a:r>
          </a:p>
          <a:p>
            <a:pPr algn="l"/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Tomemos como ejemplo la diferencia de la experiencia humana entre una llamada de voz a una llamada de video. </a:t>
            </a:r>
          </a:p>
          <a:p>
            <a:pPr algn="l"/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Contar con una imagen y con audio nos brinda mayor información de nuestro interlocutor: podemos analizar sus expresiones faciales y eso, en combinación con el tono de voz, llevarnos a concluir que se encuentra tranquilo, feliz o concentrado. </a:t>
            </a:r>
          </a:p>
        </p:txBody>
      </p:sp>
    </p:spTree>
    <p:extLst>
      <p:ext uri="{BB962C8B-B14F-4D97-AF65-F5344CB8AC3E}">
        <p14:creationId xmlns:p14="http://schemas.microsoft.com/office/powerpoint/2010/main" val="1615368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09C0506-C2DA-49FA-A74A-3EF7ECD13D36}"/>
              </a:ext>
            </a:extLst>
          </p:cNvPr>
          <p:cNvSpPr txBox="1"/>
          <p:nvPr/>
        </p:nvSpPr>
        <p:spPr>
          <a:xfrm>
            <a:off x="477078" y="2968486"/>
            <a:ext cx="1126434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Lo mismo sucede con un modelo de IA multimodal, al poder integrar distintas modalidades de información, se pueden obtener resultados más precisos y completos.</a:t>
            </a:r>
          </a:p>
          <a:p>
            <a:pPr algn="l"/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Esta tendencia es particularmente relevante para el servicio al cliente, ya que un </a:t>
            </a:r>
            <a:r>
              <a:rPr lang="es-ES" sz="2800" b="1" i="1" dirty="0" err="1">
                <a:solidFill>
                  <a:srgbClr val="121519"/>
                </a:solidFill>
                <a:effectLst/>
                <a:latin typeface="Manrope"/>
              </a:rPr>
              <a:t>bot</a:t>
            </a:r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 multimodal no sólo podrá comunicarse con una persona por texto, sino que también podrá hacerlo por voz si el cliente desea cambiar de canal, analizar sus sentimientos y resumir la conversación para los agentes humanos.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EB597AB-4845-42F8-88EC-8AAADB6DC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515" y="182953"/>
            <a:ext cx="7930343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96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72A509F-6ABA-4015-B866-D2992C91C6BE}"/>
              </a:ext>
            </a:extLst>
          </p:cNvPr>
          <p:cNvSpPr txBox="1"/>
          <p:nvPr/>
        </p:nvSpPr>
        <p:spPr>
          <a:xfrm>
            <a:off x="546099" y="239151"/>
            <a:ext cx="1112906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3200" b="1" i="1" dirty="0">
                <a:solidFill>
                  <a:srgbClr val="FF0000"/>
                </a:solidFill>
                <a:effectLst/>
                <a:latin typeface="Manrope"/>
              </a:rPr>
              <a:t>Tendencia 4: CX </a:t>
            </a:r>
            <a:r>
              <a:rPr lang="es-ES" sz="3200" b="1" i="1" dirty="0" err="1">
                <a:solidFill>
                  <a:srgbClr val="FF0000"/>
                </a:solidFill>
                <a:effectLst/>
                <a:latin typeface="Manrope"/>
              </a:rPr>
              <a:t>hiperpersonalizada</a:t>
            </a:r>
            <a:r>
              <a:rPr lang="es-ES" sz="3200" b="1" i="1" dirty="0">
                <a:solidFill>
                  <a:srgbClr val="FF0000"/>
                </a:solidFill>
                <a:effectLst/>
                <a:latin typeface="Manrope"/>
              </a:rPr>
              <a:t> por IA</a:t>
            </a:r>
          </a:p>
          <a:p>
            <a:pPr algn="l"/>
            <a:endParaRPr lang="es-ES" sz="2800" b="1" i="1" dirty="0">
              <a:solidFill>
                <a:srgbClr val="121519"/>
              </a:solidFill>
              <a:effectLst/>
              <a:latin typeface="Manrope"/>
            </a:endParaRPr>
          </a:p>
          <a:p>
            <a:pPr algn="l"/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Antes de la era IA ya era posible conectar los </a:t>
            </a:r>
            <a:r>
              <a:rPr lang="es-ES" sz="2800" b="1" i="1" dirty="0" err="1">
                <a:solidFill>
                  <a:srgbClr val="121519"/>
                </a:solidFill>
                <a:effectLst/>
                <a:latin typeface="Manrope"/>
              </a:rPr>
              <a:t>CRM’s</a:t>
            </a:r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 con las herramientas de automatización y personalizar a cierto nivel algunas comunicaciones como las campañas de email. </a:t>
            </a:r>
          </a:p>
          <a:p>
            <a:pPr algn="l"/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Con esta tecnología hemos evolucionado de incluir los nombres reales de los clientes en los textos, a incluir fechas de vencimiento de pago o renovación de membresías.</a:t>
            </a:r>
          </a:p>
          <a:p>
            <a:pPr algn="l"/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La última de las tendencias de IA para los próximos años es la hiper personalización de la experiencia del cliente. </a:t>
            </a:r>
          </a:p>
          <a:p>
            <a:pPr algn="l"/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Es llevar un paso más allá lo que la automatización nos permitía. </a:t>
            </a:r>
          </a:p>
          <a:p>
            <a:pPr algn="l"/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La IA aprovecha toda la información disponible para crear interacciones profundamente personalizadas en cada punto de contacto del </a:t>
            </a:r>
            <a:r>
              <a:rPr lang="es-ES" sz="2800" b="1" i="1" dirty="0" err="1">
                <a:solidFill>
                  <a:srgbClr val="121519"/>
                </a:solidFill>
                <a:effectLst/>
                <a:latin typeface="Manrope"/>
              </a:rPr>
              <a:t>customer</a:t>
            </a:r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 </a:t>
            </a:r>
            <a:r>
              <a:rPr lang="es-ES" sz="2800" b="1" i="1" dirty="0" err="1">
                <a:solidFill>
                  <a:srgbClr val="121519"/>
                </a:solidFill>
                <a:effectLst/>
                <a:latin typeface="Manrope"/>
              </a:rPr>
              <a:t>journey</a:t>
            </a:r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92470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>
            <a:extLst>
              <a:ext uri="{FF2B5EF4-FFF2-40B4-BE49-F238E27FC236}">
                <a16:creationId xmlns:a16="http://schemas.microsoft.com/office/drawing/2014/main" id="{57EFC718-7CF3-4D52-840A-88F2D7FBB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r="6435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074A443-B781-4D42-BD67-48F29D5203DC}"/>
              </a:ext>
            </a:extLst>
          </p:cNvPr>
          <p:cNvSpPr txBox="1"/>
          <p:nvPr/>
        </p:nvSpPr>
        <p:spPr>
          <a:xfrm>
            <a:off x="101600" y="174172"/>
            <a:ext cx="90932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es-ES" sz="2000" b="1" i="0" dirty="0">
                <a:solidFill>
                  <a:srgbClr val="001D35"/>
                </a:solidFill>
                <a:effectLst/>
                <a:highlight>
                  <a:srgbClr val="FFFF00"/>
                </a:highlight>
                <a:latin typeface="Google Sans"/>
              </a:rPr>
              <a:t>El propósito de una empresa es la razón de su existencia, es decir, lo que hace, por qué lo hace y para qué lo hace. </a:t>
            </a:r>
          </a:p>
          <a:p>
            <a:pPr algn="l" fontAlgn="ctr"/>
            <a:r>
              <a:rPr lang="es-ES" sz="2200" b="1" i="0" dirty="0">
                <a:solidFill>
                  <a:srgbClr val="001D35"/>
                </a:solidFill>
                <a:effectLst/>
                <a:highlight>
                  <a:srgbClr val="FFFF00"/>
                </a:highlight>
                <a:latin typeface="Google Sans"/>
              </a:rPr>
              <a:t>Es la esencia que conecta la misión de la empresa con sus empleados. </a:t>
            </a:r>
          </a:p>
          <a:p>
            <a:pPr algn="l" fontAlgn="ctr"/>
            <a:r>
              <a:rPr lang="es-ES" sz="2200" b="1" i="0" dirty="0">
                <a:solidFill>
                  <a:srgbClr val="001D35"/>
                </a:solidFill>
                <a:effectLst/>
                <a:highlight>
                  <a:srgbClr val="FFFF00"/>
                </a:highlight>
                <a:latin typeface="Google Sans"/>
              </a:rPr>
              <a:t>El propósito de una empresa es importante porque: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200" b="1" i="0" dirty="0">
                <a:solidFill>
                  <a:srgbClr val="001D35"/>
                </a:solidFill>
                <a:effectLst/>
                <a:highlight>
                  <a:srgbClr val="FFFF00"/>
                </a:highlight>
                <a:latin typeface="Google Sans"/>
              </a:rPr>
              <a:t>Define la cultura y las estrategias de la organización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200" b="1" i="0" dirty="0">
                <a:solidFill>
                  <a:srgbClr val="001D35"/>
                </a:solidFill>
                <a:effectLst/>
                <a:highlight>
                  <a:srgbClr val="FFFF00"/>
                </a:highlight>
                <a:latin typeface="Google Sans"/>
              </a:rPr>
              <a:t>Ayuda a atraer y retener talento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200" b="1" i="0" dirty="0">
                <a:solidFill>
                  <a:srgbClr val="001D35"/>
                </a:solidFill>
                <a:effectLst/>
                <a:highlight>
                  <a:srgbClr val="FFFF00"/>
                </a:highlight>
                <a:latin typeface="Google Sans"/>
              </a:rPr>
              <a:t>Impacta en el bienestar de los empleados y de la comunidad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200" b="1" i="0" dirty="0">
                <a:solidFill>
                  <a:srgbClr val="001D35"/>
                </a:solidFill>
                <a:effectLst/>
                <a:highlight>
                  <a:srgbClr val="FFFF00"/>
                </a:highlight>
                <a:latin typeface="Google Sans"/>
              </a:rPr>
              <a:t>Puede ser un factor diferencial en el mercado</a:t>
            </a:r>
          </a:p>
        </p:txBody>
      </p:sp>
    </p:spTree>
    <p:extLst>
      <p:ext uri="{BB962C8B-B14F-4D97-AF65-F5344CB8AC3E}">
        <p14:creationId xmlns:p14="http://schemas.microsoft.com/office/powerpoint/2010/main" val="1060883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C4C1A3E-85D6-4656-8155-29A070CBDF94}"/>
              </a:ext>
            </a:extLst>
          </p:cNvPr>
          <p:cNvSpPr txBox="1"/>
          <p:nvPr/>
        </p:nvSpPr>
        <p:spPr>
          <a:xfrm>
            <a:off x="569842" y="914400"/>
            <a:ext cx="1123784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Esto significa que los clientes pueden recibir recomendaciones, respuestas y ofertas específicamente diseñadas para ellos en tiempo real, basadas en sus intereses, comportamientos y preferencias reales.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sz="2800" b="1" i="1" dirty="0">
                <a:solidFill>
                  <a:srgbClr val="121519"/>
                </a:solidFill>
                <a:latin typeface="Manrope"/>
              </a:rPr>
              <a:t> </a:t>
            </a:r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El enfoque basado en datos de la hiper personalización impulsada por IA, pone al cliente en el centro de las estrategias de marketing, ventas y servicios al cliente.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sz="2800" b="1" i="1" dirty="0">
                <a:solidFill>
                  <a:srgbClr val="121519"/>
                </a:solidFill>
                <a:latin typeface="Manrope"/>
              </a:rPr>
              <a:t> </a:t>
            </a:r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Al reducir el ruido de información irrelevante, aumenta la relevancia de los mensajes y la eficacia de las interacciones. Esto mejora su experiencia y puede conducir a una mayor retención de clientes y lealtad a la marca.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sz="2800" b="1" i="1" dirty="0">
                <a:solidFill>
                  <a:srgbClr val="121519"/>
                </a:solidFill>
                <a:latin typeface="Manrope"/>
              </a:rPr>
              <a:t> </a:t>
            </a:r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Estas son solo algunas tendencias de IA para los próximos años.  novedades en el futuro cercano.</a:t>
            </a:r>
          </a:p>
        </p:txBody>
      </p:sp>
    </p:spTree>
    <p:extLst>
      <p:ext uri="{BB962C8B-B14F-4D97-AF65-F5344CB8AC3E}">
        <p14:creationId xmlns:p14="http://schemas.microsoft.com/office/powerpoint/2010/main" val="1229554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ntajas de la inteligencia artificial">
            <a:extLst>
              <a:ext uri="{FF2B5EF4-FFF2-40B4-BE49-F238E27FC236}">
                <a16:creationId xmlns:a16="http://schemas.microsoft.com/office/drawing/2014/main" id="{9A6AA0AF-93BD-4320-87AD-D4A39A2C4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" y="113471"/>
            <a:ext cx="12030283" cy="386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F05A742-1A55-485C-80A6-5423D492B6AC}"/>
              </a:ext>
            </a:extLst>
          </p:cNvPr>
          <p:cNvSpPr txBox="1"/>
          <p:nvPr/>
        </p:nvSpPr>
        <p:spPr>
          <a:xfrm>
            <a:off x="112643" y="4134677"/>
            <a:ext cx="1193358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ES" sz="2800" b="1" i="1" dirty="0">
                <a:solidFill>
                  <a:srgbClr val="333333"/>
                </a:solidFill>
                <a:effectLst/>
                <a:latin typeface="Barlow" panose="00000500000000000000" pitchFamily="2" charset="0"/>
              </a:rPr>
              <a:t>La IA proporciona una herramienta sin precedentes para procesar y analizar rápidamente grandes cantidades de datos de manera precisa. Mediante el uso de algoritmos sofisticados, los sistemas de IA pueden detectar patrones y tendencias rápidamente que de otra manera pasarían desapercibidos, proporcionando a las empresas información valiosa para tomar decisiones.</a:t>
            </a:r>
          </a:p>
        </p:txBody>
      </p:sp>
    </p:spTree>
    <p:extLst>
      <p:ext uri="{BB962C8B-B14F-4D97-AF65-F5344CB8AC3E}">
        <p14:creationId xmlns:p14="http://schemas.microsoft.com/office/powerpoint/2010/main" val="3223838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01A8B0-0490-438B-A9C3-22E404F580AF}"/>
              </a:ext>
            </a:extLst>
          </p:cNvPr>
          <p:cNvSpPr txBox="1"/>
          <p:nvPr/>
        </p:nvSpPr>
        <p:spPr>
          <a:xfrm>
            <a:off x="543339" y="384313"/>
            <a:ext cx="1131615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fontAlgn="base">
              <a:buFont typeface="Wingdings" panose="05000000000000000000" pitchFamily="2" charset="2"/>
              <a:buChar char="Ø"/>
            </a:pPr>
            <a:r>
              <a:rPr lang="es-ES" sz="2800" b="1" i="1" dirty="0">
                <a:solidFill>
                  <a:srgbClr val="333333"/>
                </a:solidFill>
                <a:effectLst/>
                <a:latin typeface="Barlow" panose="00000500000000000000" pitchFamily="2" charset="0"/>
              </a:rPr>
              <a:t>Se puede automatizar tareas mundanas; liberando a los empleados para que se concentren en actividades más complejas y estratégicas, aumentando así la productividad y reduciendo las posibilidades de error humano. </a:t>
            </a:r>
          </a:p>
          <a:p>
            <a:pPr marL="457200" indent="-457200" algn="just" fontAlgn="base">
              <a:buFont typeface="Wingdings" panose="05000000000000000000" pitchFamily="2" charset="2"/>
              <a:buChar char="Ø"/>
            </a:pPr>
            <a:r>
              <a:rPr lang="es-ES" sz="2800" b="1" i="1" dirty="0">
                <a:solidFill>
                  <a:srgbClr val="333333"/>
                </a:solidFill>
                <a:effectLst/>
                <a:latin typeface="Barlow" panose="00000500000000000000" pitchFamily="2" charset="0"/>
              </a:rPr>
              <a:t>Al aprovechar el poder de la IA, las empresas pueden obtener una ventaja competitiva y optimizar sus operaciones para ofrecer mejores productos y servicios a sus clientes.</a:t>
            </a:r>
          </a:p>
          <a:p>
            <a:pPr marL="457200" indent="-457200" algn="just" fontAlgn="base">
              <a:buFont typeface="Wingdings" panose="05000000000000000000" pitchFamily="2" charset="2"/>
              <a:buChar char="Ø"/>
            </a:pPr>
            <a:endParaRPr lang="es-ES" sz="2800" b="1" i="1" dirty="0">
              <a:solidFill>
                <a:srgbClr val="333333"/>
              </a:solidFill>
              <a:effectLst/>
              <a:latin typeface="Barlow" panose="00000500000000000000" pitchFamily="2" charset="0"/>
            </a:endParaRPr>
          </a:p>
          <a:p>
            <a:pPr marL="457200" indent="-457200" algn="just" fontAlgn="base">
              <a:buFont typeface="Wingdings" panose="05000000000000000000" pitchFamily="2" charset="2"/>
              <a:buChar char="Ø"/>
            </a:pPr>
            <a:r>
              <a:rPr lang="es-ES" sz="2800" b="1" i="1" dirty="0">
                <a:solidFill>
                  <a:srgbClr val="333333"/>
                </a:solidFill>
                <a:effectLst/>
                <a:latin typeface="Barlow" panose="00000500000000000000" pitchFamily="2" charset="0"/>
              </a:rPr>
              <a:t>La inteligencia artificial también tiene el potencial de mejorar enormemente la experiencia del cliente. </a:t>
            </a:r>
          </a:p>
          <a:p>
            <a:pPr marL="457200" indent="-457200" algn="just" fontAlgn="base">
              <a:buFont typeface="Wingdings" panose="05000000000000000000" pitchFamily="2" charset="2"/>
              <a:buChar char="Ø"/>
            </a:pPr>
            <a:endParaRPr lang="es-ES" sz="2800" b="1" i="1" dirty="0">
              <a:solidFill>
                <a:srgbClr val="333333"/>
              </a:solidFill>
              <a:effectLst/>
              <a:latin typeface="Barlow" panose="00000500000000000000" pitchFamily="2" charset="0"/>
            </a:endParaRPr>
          </a:p>
          <a:p>
            <a:pPr marL="457200" indent="-457200" algn="just" fontAlgn="base">
              <a:buFont typeface="Wingdings" panose="05000000000000000000" pitchFamily="2" charset="2"/>
              <a:buChar char="Ø"/>
            </a:pPr>
            <a:r>
              <a:rPr lang="es-ES" sz="2800" b="1" i="1" dirty="0">
                <a:solidFill>
                  <a:srgbClr val="333333"/>
                </a:solidFill>
                <a:effectLst/>
                <a:latin typeface="Barlow" panose="00000500000000000000" pitchFamily="2" charset="0"/>
              </a:rPr>
              <a:t>Los asistentes virtuales impulsados por la IA pueden interactuar con los clientes en tiempo real, proporcionando asistencia personalizada y respondiendo rápidamente a las consultas. </a:t>
            </a:r>
          </a:p>
        </p:txBody>
      </p:sp>
    </p:spTree>
    <p:extLst>
      <p:ext uri="{BB962C8B-B14F-4D97-AF65-F5344CB8AC3E}">
        <p14:creationId xmlns:p14="http://schemas.microsoft.com/office/powerpoint/2010/main" val="1475588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19DC4E-E0E1-45B6-9996-7286D1FC1995}"/>
              </a:ext>
            </a:extLst>
          </p:cNvPr>
          <p:cNvSpPr txBox="1"/>
          <p:nvPr/>
        </p:nvSpPr>
        <p:spPr>
          <a:xfrm>
            <a:off x="530086" y="371061"/>
            <a:ext cx="11251097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b="1" i="1" dirty="0">
                <a:solidFill>
                  <a:srgbClr val="333333"/>
                </a:solidFill>
                <a:effectLst/>
                <a:latin typeface="Barlow" panose="00000500000000000000" pitchFamily="2" charset="0"/>
              </a:rPr>
              <a:t>Estos sistemas inteligentes son capaces de comprender el lenguaje natural, aprender de las interacciones con los clientes y proporcionar respuestas precisas y relevantes.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400" b="1" i="1" dirty="0">
              <a:solidFill>
                <a:srgbClr val="333333"/>
              </a:solidFill>
              <a:latin typeface="Barlow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b="1" i="1" dirty="0">
                <a:solidFill>
                  <a:srgbClr val="333333"/>
                </a:solidFill>
                <a:effectLst/>
                <a:latin typeface="Barlow" panose="00000500000000000000" pitchFamily="2" charset="0"/>
              </a:rPr>
              <a:t>Este nivel de capacidad de respuesta y eficiencia puede mejorar significativamente la satisfacción y la lealtad de los clientes.</a:t>
            </a:r>
            <a:r>
              <a:rPr lang="es-ES" sz="2400" b="1" dirty="0">
                <a:solidFill>
                  <a:srgbClr val="333333"/>
                </a:solidFill>
                <a:latin typeface="Barlow" panose="00000500000000000000" pitchFamily="2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400" b="1" dirty="0">
              <a:solidFill>
                <a:srgbClr val="333333"/>
              </a:solidFill>
              <a:latin typeface="Barlow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333333"/>
                </a:solidFill>
                <a:latin typeface="Barlow" panose="00000500000000000000" pitchFamily="2" charset="0"/>
              </a:rPr>
              <a:t>También, la IA puede analizar los datos de los clientes para identificar tendencias y preferencias.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400" b="1" dirty="0">
              <a:solidFill>
                <a:srgbClr val="333333"/>
              </a:solidFill>
              <a:latin typeface="Barlow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333333"/>
                </a:solidFill>
                <a:latin typeface="Barlow" panose="00000500000000000000" pitchFamily="2" charset="0"/>
              </a:rPr>
              <a:t>Permitiendo a las empresas personalizar sus ofertas para satisfacer mejor las necesidades individuales.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400" b="1" dirty="0">
              <a:solidFill>
                <a:srgbClr val="333333"/>
              </a:solidFill>
              <a:latin typeface="Barlow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333333"/>
                </a:solidFill>
                <a:latin typeface="Barlow" panose="00000500000000000000" pitchFamily="2" charset="0"/>
              </a:rPr>
              <a:t>Al proporcionar recomendaciones personalizadas y campañas de marketing dirigidas, la IA puede ayudar a las empresas a atraer y retener clientes, impulsando el crecimiento de los ingresos.</a:t>
            </a:r>
            <a:endParaRPr lang="es-PY" sz="2400" b="1" dirty="0"/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297212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16FC0A-9403-4027-AB3D-A346FFD08C90}"/>
              </a:ext>
            </a:extLst>
          </p:cNvPr>
          <p:cNvSpPr txBox="1"/>
          <p:nvPr/>
        </p:nvSpPr>
        <p:spPr>
          <a:xfrm>
            <a:off x="477078" y="463826"/>
            <a:ext cx="1143783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es-ES" sz="2400" b="1" i="0" dirty="0">
                <a:solidFill>
                  <a:srgbClr val="333333"/>
                </a:solidFill>
                <a:effectLst/>
                <a:latin typeface="Barlow" panose="00000500000000000000" pitchFamily="2" charset="0"/>
              </a:rPr>
              <a:t>La IA ofrece soluciones para proteger las empresas de amenazas cibernéticas.</a:t>
            </a: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es-ES" sz="2400" b="1" i="0" dirty="0">
                <a:solidFill>
                  <a:srgbClr val="333333"/>
                </a:solidFill>
                <a:effectLst/>
                <a:latin typeface="Barlow" panose="00000500000000000000" pitchFamily="2" charset="0"/>
              </a:rPr>
              <a:t>Con el aumento de la sofisticación del cibercrimen, las soluciones de seguridad impulsadas por IA pueden brindar protección proactiva y adaptativa. </a:t>
            </a: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es-ES" sz="2400" b="1" i="0" dirty="0">
                <a:solidFill>
                  <a:srgbClr val="333333"/>
                </a:solidFill>
                <a:effectLst/>
                <a:latin typeface="Barlow" panose="00000500000000000000" pitchFamily="2" charset="0"/>
              </a:rPr>
              <a:t>Los algoritmos pueden monitorear el tráfico de la red, detectar anomalías e identificar posibles amenazas antes de que causen daño. </a:t>
            </a: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es-ES" sz="2400" b="1" i="0" dirty="0">
                <a:solidFill>
                  <a:srgbClr val="333333"/>
                </a:solidFill>
                <a:effectLst/>
                <a:latin typeface="Barlow" panose="00000500000000000000" pitchFamily="2" charset="0"/>
              </a:rPr>
              <a:t>Al aprender continuamente de patrones y comportamientos, los sistemas de IA pueden estar por delante de los cibercriminales y proteger los datos comerciales confidenciales. </a:t>
            </a: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es-ES" sz="2400" b="1" i="0" dirty="0">
                <a:solidFill>
                  <a:srgbClr val="333333"/>
                </a:solidFill>
                <a:effectLst/>
                <a:latin typeface="Barlow" panose="00000500000000000000" pitchFamily="2" charset="0"/>
              </a:rPr>
              <a:t>La IA puede automatizar el proceso de detección y respuesta a incidentes de seguridad, minimizando el tiempo de respuesta y limitando el impacto de posibles brechas. </a:t>
            </a: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es-ES" sz="2400" b="1" i="0" dirty="0">
                <a:solidFill>
                  <a:srgbClr val="333333"/>
                </a:solidFill>
                <a:effectLst/>
                <a:latin typeface="Barlow" panose="00000500000000000000" pitchFamily="2" charset="0"/>
              </a:rPr>
              <a:t>Al utilizar soluciones de ciberseguridad impulsadas por IA, las empresas pueden proteger sus activos, mantener la confianza de los clientes y reducir los riesgos financieros y de reputación.</a:t>
            </a: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es-ES" sz="2400" b="1" i="0" dirty="0">
                <a:solidFill>
                  <a:srgbClr val="333333"/>
                </a:solidFill>
                <a:effectLst/>
                <a:latin typeface="Barlow" panose="00000500000000000000" pitchFamily="2" charset="0"/>
              </a:rPr>
              <a:t>La IA ofrece un inmenso potencial para la innovación y la resolución de problemas. que tiene muchas más. </a:t>
            </a:r>
            <a:endParaRPr lang="es-PY" sz="2200" b="1" dirty="0"/>
          </a:p>
        </p:txBody>
      </p:sp>
    </p:spTree>
    <p:extLst>
      <p:ext uri="{BB962C8B-B14F-4D97-AF65-F5344CB8AC3E}">
        <p14:creationId xmlns:p14="http://schemas.microsoft.com/office/powerpoint/2010/main" val="3705318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AC0FE1E-98C0-4BE9-B86C-907F6351BC31}"/>
              </a:ext>
            </a:extLst>
          </p:cNvPr>
          <p:cNvSpPr txBox="1"/>
          <p:nvPr/>
        </p:nvSpPr>
        <p:spPr>
          <a:xfrm>
            <a:off x="543339" y="291548"/>
            <a:ext cx="1130410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s-ES" sz="2400" b="1" i="0" dirty="0">
              <a:solidFill>
                <a:srgbClr val="333333"/>
              </a:solidFill>
              <a:effectLst/>
              <a:latin typeface="Barlow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b="1" i="0" dirty="0">
                <a:solidFill>
                  <a:srgbClr val="333333"/>
                </a:solidFill>
                <a:effectLst/>
                <a:latin typeface="Barlow" panose="00000500000000000000" pitchFamily="2" charset="0"/>
              </a:rPr>
              <a:t>Los algoritmos de IA pueden analizar conjuntos de datos complejos, identificar tendencias y generar ideas que pueden conducir a descubrimientos y avances innovadores.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400" b="1" i="0" dirty="0">
              <a:solidFill>
                <a:srgbClr val="333333"/>
              </a:solidFill>
              <a:effectLst/>
              <a:latin typeface="Barlow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b="1" i="0" dirty="0">
                <a:solidFill>
                  <a:srgbClr val="333333"/>
                </a:solidFill>
                <a:effectLst/>
                <a:latin typeface="Barlow" panose="00000500000000000000" pitchFamily="2" charset="0"/>
              </a:rPr>
              <a:t>En ámbitos como la medicina y la atención médica, la IA puede ayudar en el diagnóstico de enfermedades, predecir resultados y desarrollar planes de tratamiento personalizados.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400" b="1" i="0" dirty="0">
              <a:solidFill>
                <a:srgbClr val="333333"/>
              </a:solidFill>
              <a:effectLst/>
              <a:latin typeface="Barlow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b="1" i="0" dirty="0">
                <a:solidFill>
                  <a:srgbClr val="333333"/>
                </a:solidFill>
                <a:effectLst/>
                <a:latin typeface="Barlow" panose="00000500000000000000" pitchFamily="2" charset="0"/>
              </a:rPr>
              <a:t>En la fabricación, los sistemas impulsados por IA pueden optimizar los procesos de producción, reducir el desperdicio y mejorar el control de calidad.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400" b="1" i="0" dirty="0">
              <a:solidFill>
                <a:srgbClr val="333333"/>
              </a:solidFill>
              <a:effectLst/>
              <a:latin typeface="Barlow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b="1" i="0" dirty="0">
                <a:solidFill>
                  <a:srgbClr val="333333"/>
                </a:solidFill>
                <a:effectLst/>
                <a:latin typeface="Barlow" panose="00000500000000000000" pitchFamily="2" charset="0"/>
              </a:rPr>
              <a:t>Al aprovechar las capacidades de la IA, las empresas pueden desbloquear nuevas oportunidades, fomentar la innovación y mantenerse a la vanguardia en el entorno empresarial de hoy en día. </a:t>
            </a:r>
          </a:p>
        </p:txBody>
      </p:sp>
    </p:spTree>
    <p:extLst>
      <p:ext uri="{BB962C8B-B14F-4D97-AF65-F5344CB8AC3E}">
        <p14:creationId xmlns:p14="http://schemas.microsoft.com/office/powerpoint/2010/main" val="311591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A84F11F4-6D38-4BA7-BA02-3F449072C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45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CaixaDeTexto 11">
            <a:extLst>
              <a:ext uri="{FF2B5EF4-FFF2-40B4-BE49-F238E27FC236}">
                <a16:creationId xmlns:a16="http://schemas.microsoft.com/office/drawing/2014/main" id="{59EA82A5-E116-4115-AB88-A241438D8C90}"/>
              </a:ext>
            </a:extLst>
          </p:cNvPr>
          <p:cNvSpPr txBox="1"/>
          <p:nvPr/>
        </p:nvSpPr>
        <p:spPr>
          <a:xfrm>
            <a:off x="5025835" y="902347"/>
            <a:ext cx="694087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i="1" dirty="0" err="1">
                <a:solidFill>
                  <a:schemeClr val="bg1"/>
                </a:solidFill>
              </a:rPr>
              <a:t>Trabajamos</a:t>
            </a:r>
            <a:r>
              <a:rPr lang="pt-BR" sz="4000" i="1" dirty="0">
                <a:solidFill>
                  <a:schemeClr val="bg1"/>
                </a:solidFill>
              </a:rPr>
              <a:t> </a:t>
            </a:r>
            <a:r>
              <a:rPr lang="pt-BR" sz="4000" i="1" dirty="0" err="1">
                <a:solidFill>
                  <a:schemeClr val="bg1"/>
                </a:solidFill>
              </a:rPr>
              <a:t>con</a:t>
            </a:r>
            <a:r>
              <a:rPr lang="pt-BR" sz="4000" i="1" dirty="0">
                <a:solidFill>
                  <a:schemeClr val="bg1"/>
                </a:solidFill>
              </a:rPr>
              <a:t> </a:t>
            </a:r>
            <a:r>
              <a:rPr lang="pt-BR" sz="4000" i="1" dirty="0" err="1">
                <a:solidFill>
                  <a:schemeClr val="bg1"/>
                </a:solidFill>
              </a:rPr>
              <a:t>el</a:t>
            </a:r>
            <a:r>
              <a:rPr lang="pt-BR" sz="4000" i="1" dirty="0">
                <a:solidFill>
                  <a:schemeClr val="bg1"/>
                </a:solidFill>
              </a:rPr>
              <a:t> objetivo de </a:t>
            </a:r>
            <a:r>
              <a:rPr lang="pt-BR" sz="4000" i="1" dirty="0" err="1">
                <a:solidFill>
                  <a:schemeClr val="bg1"/>
                </a:solidFill>
              </a:rPr>
              <a:t>hacer</a:t>
            </a:r>
            <a:r>
              <a:rPr lang="pt-BR" sz="4000" i="1" dirty="0">
                <a:solidFill>
                  <a:schemeClr val="bg1"/>
                </a:solidFill>
              </a:rPr>
              <a:t> obsoletos </a:t>
            </a:r>
            <a:r>
              <a:rPr lang="pt-BR" sz="4000" i="1" dirty="0" err="1">
                <a:solidFill>
                  <a:schemeClr val="bg1"/>
                </a:solidFill>
              </a:rPr>
              <a:t>nuestros</a:t>
            </a:r>
            <a:r>
              <a:rPr lang="pt-BR" sz="4000" i="1" dirty="0">
                <a:solidFill>
                  <a:schemeClr val="bg1"/>
                </a:solidFill>
              </a:rPr>
              <a:t> </a:t>
            </a:r>
            <a:r>
              <a:rPr lang="pt-BR" sz="4000" i="1" dirty="0" err="1">
                <a:solidFill>
                  <a:schemeClr val="bg1"/>
                </a:solidFill>
              </a:rPr>
              <a:t>productos</a:t>
            </a:r>
            <a:r>
              <a:rPr lang="pt-BR" sz="4000" i="1" dirty="0">
                <a:solidFill>
                  <a:schemeClr val="bg1"/>
                </a:solidFill>
              </a:rPr>
              <a:t> antes que </a:t>
            </a:r>
            <a:r>
              <a:rPr lang="pt-BR" sz="4000" i="1" dirty="0" err="1">
                <a:solidFill>
                  <a:schemeClr val="bg1"/>
                </a:solidFill>
              </a:rPr>
              <a:t>otros</a:t>
            </a:r>
            <a:r>
              <a:rPr lang="pt-BR" sz="4000" i="1" dirty="0">
                <a:solidFill>
                  <a:schemeClr val="bg1"/>
                </a:solidFill>
              </a:rPr>
              <a:t> </a:t>
            </a:r>
            <a:r>
              <a:rPr lang="pt-BR" sz="4000" i="1" dirty="0" err="1">
                <a:solidFill>
                  <a:schemeClr val="bg1"/>
                </a:solidFill>
              </a:rPr>
              <a:t>lo</a:t>
            </a:r>
            <a:r>
              <a:rPr lang="pt-BR" sz="4000" i="1" dirty="0">
                <a:solidFill>
                  <a:schemeClr val="bg1"/>
                </a:solidFill>
              </a:rPr>
              <a:t> </a:t>
            </a:r>
            <a:r>
              <a:rPr lang="pt-BR" sz="4000" i="1" dirty="0" err="1">
                <a:solidFill>
                  <a:schemeClr val="bg1"/>
                </a:solidFill>
              </a:rPr>
              <a:t>hagan</a:t>
            </a:r>
            <a:endParaRPr lang="pt-BR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46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frases sobre IA y educación para reflexionar - Profesor Productivo">
            <a:extLst>
              <a:ext uri="{FF2B5EF4-FFF2-40B4-BE49-F238E27FC236}">
                <a16:creationId xmlns:a16="http://schemas.microsoft.com/office/drawing/2014/main" id="{349703F1-D699-4F03-AE14-A7210867F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5" y="266700"/>
            <a:ext cx="1161487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711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 frases sobre IA y educación para reflexionar - Profesor Productivo">
            <a:extLst>
              <a:ext uri="{FF2B5EF4-FFF2-40B4-BE49-F238E27FC236}">
                <a16:creationId xmlns:a16="http://schemas.microsoft.com/office/drawing/2014/main" id="{AB2DA6D1-C355-459E-B608-D3E4C83B6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6" y="244620"/>
            <a:ext cx="11282363" cy="661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41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 frases sobre IA y educación para reflexionar - Profesor Productivo">
            <a:extLst>
              <a:ext uri="{FF2B5EF4-FFF2-40B4-BE49-F238E27FC236}">
                <a16:creationId xmlns:a16="http://schemas.microsoft.com/office/drawing/2014/main" id="{224D733D-2729-409C-95D5-46B9F894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3" y="292028"/>
            <a:ext cx="11032979" cy="627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0F21A-85B8-425D-8B05-4D4E35823919}"/>
              </a:ext>
            </a:extLst>
          </p:cNvPr>
          <p:cNvSpPr txBox="1"/>
          <p:nvPr/>
        </p:nvSpPr>
        <p:spPr>
          <a:xfrm>
            <a:off x="464457" y="145143"/>
            <a:ext cx="11422743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i="1" dirty="0">
                <a:solidFill>
                  <a:srgbClr val="FF0000"/>
                </a:solidFill>
                <a:effectLst/>
                <a:latin typeface="Google Sans"/>
              </a:rPr>
              <a:t>PROPOSITO EMPRESARIAL</a:t>
            </a:r>
          </a:p>
          <a:p>
            <a:endParaRPr lang="es-ES" sz="2800" b="1" i="1" dirty="0">
              <a:solidFill>
                <a:srgbClr val="1F1F1F"/>
              </a:solidFill>
              <a:effectLst/>
              <a:latin typeface="Google San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800" b="1" i="1" dirty="0">
                <a:solidFill>
                  <a:srgbClr val="1F1F1F"/>
                </a:solidFill>
                <a:effectLst/>
                <a:latin typeface="Google Sans"/>
              </a:rPr>
              <a:t>E</a:t>
            </a:r>
            <a:r>
              <a:rPr lang="es-ES" sz="2800" b="1" i="1" dirty="0">
                <a:solidFill>
                  <a:srgbClr val="040C28"/>
                </a:solidFill>
                <a:effectLst/>
                <a:latin typeface="Google Sans"/>
              </a:rPr>
              <a:t>s la razón de ser de una empresa, v</a:t>
            </a:r>
            <a:r>
              <a:rPr lang="es-ES" sz="2800" b="1" i="1" dirty="0">
                <a:solidFill>
                  <a:srgbClr val="1F1F1F"/>
                </a:solidFill>
                <a:effectLst/>
                <a:latin typeface="Google Sans"/>
              </a:rPr>
              <a:t>a más allá de los beneficios y se enfoca en el impacto que una empresa quiere tener en el mundo.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ES" sz="2800" b="1" i="1" dirty="0">
              <a:solidFill>
                <a:srgbClr val="1F1F1F"/>
              </a:solidFill>
              <a:effectLst/>
              <a:latin typeface="Google San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800" b="1" i="1" dirty="0">
                <a:solidFill>
                  <a:srgbClr val="1F1F1F"/>
                </a:solidFill>
                <a:effectLst/>
                <a:latin typeface="Google Sans"/>
              </a:rPr>
              <a:t>Un propósito empresarial bien definido puede ser una fuente de motivación para los empleados y un factor diferencial en el mercado.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ES" sz="2800" b="1" i="1" dirty="0">
              <a:solidFill>
                <a:srgbClr val="1F1F1F"/>
              </a:solidFill>
              <a:effectLst/>
              <a:latin typeface="Google Sans"/>
            </a:endParaRPr>
          </a:p>
          <a:p>
            <a:pPr marL="457200" indent="-457200" algn="l" fontAlgn="ctr">
              <a:buFont typeface="Wingdings" panose="05000000000000000000" pitchFamily="2" charset="2"/>
              <a:buChar char="Ø"/>
            </a:pPr>
            <a:r>
              <a:rPr lang="es-ES" sz="2800" b="1" i="1" dirty="0">
                <a:solidFill>
                  <a:srgbClr val="001D35"/>
                </a:solidFill>
                <a:effectLst/>
                <a:latin typeface="Google Sans"/>
              </a:rPr>
              <a:t>Para establecer el propósito de una empresa, se puede responder a preguntas como: ¿Por qué existe la empresa, ¿Qué valor puede aportar, ¿Qué papel desempeña en el contexto social. 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s-ES" sz="2800" b="1" i="1" dirty="0">
              <a:solidFill>
                <a:srgbClr val="001D35"/>
              </a:solidFill>
              <a:effectLst/>
              <a:latin typeface="Google Sans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sz="2800" b="1" i="1" dirty="0">
                <a:solidFill>
                  <a:srgbClr val="001D35"/>
                </a:solidFill>
                <a:effectLst/>
                <a:latin typeface="Google Sans"/>
              </a:rPr>
              <a:t>El propósito de una empresa debe ser consistente a largo plazo y reflejarse en todas las acciones y políticas de la organización. </a:t>
            </a:r>
          </a:p>
        </p:txBody>
      </p:sp>
    </p:spTree>
    <p:extLst>
      <p:ext uri="{BB962C8B-B14F-4D97-AF65-F5344CB8AC3E}">
        <p14:creationId xmlns:p14="http://schemas.microsoft.com/office/powerpoint/2010/main" val="914299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DE7E61-DA0F-4374-828A-51801719F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000" dirty="0">
                <a:latin typeface="Algerian" panose="04020705040A02060702" pitchFamily="82" charset="0"/>
              </a:rPr>
              <a:t>MUCHAS GRACIAS POR SU ATENCION</a:t>
            </a:r>
            <a:endParaRPr lang="es-PY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88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053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F72DAAA-91FA-403F-AEBD-4758D72C3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6" y="0"/>
            <a:ext cx="12099234" cy="685799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A239DAB-BFEF-4DFD-8CEB-7CCC83121B53}"/>
              </a:ext>
            </a:extLst>
          </p:cNvPr>
          <p:cNvSpPr txBox="1"/>
          <p:nvPr/>
        </p:nvSpPr>
        <p:spPr>
          <a:xfrm>
            <a:off x="235528" y="110836"/>
            <a:ext cx="562494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400" b="1" i="1" dirty="0">
                <a:solidFill>
                  <a:srgbClr val="121519"/>
                </a:solidFill>
                <a:effectLst/>
                <a:highlight>
                  <a:srgbClr val="FFFF00"/>
                </a:highlight>
                <a:latin typeface="Manrope"/>
              </a:rPr>
              <a:t>LA IA APLICADA A LOS NEGOCIOS </a:t>
            </a:r>
          </a:p>
          <a:p>
            <a:pPr algn="l"/>
            <a:r>
              <a:rPr lang="es-ES" sz="2400" b="1" i="1" dirty="0">
                <a:solidFill>
                  <a:srgbClr val="121519"/>
                </a:solidFill>
                <a:effectLst/>
                <a:highlight>
                  <a:srgbClr val="FFFF00"/>
                </a:highlight>
                <a:latin typeface="Manrope"/>
              </a:rPr>
              <a:t>No significa que los trabajadores sean reemplazados por máquinas, sino que trabajarán en conjunto para lograr una mayor eficiencia y resultados. </a:t>
            </a:r>
          </a:p>
          <a:p>
            <a:pPr algn="l"/>
            <a:endParaRPr lang="es-ES" sz="2400" b="1" i="1" dirty="0">
              <a:solidFill>
                <a:srgbClr val="121519"/>
              </a:solidFill>
              <a:effectLst/>
              <a:highlight>
                <a:srgbClr val="FFFF00"/>
              </a:highlight>
              <a:latin typeface="Manrope"/>
            </a:endParaRPr>
          </a:p>
          <a:p>
            <a:pPr algn="l"/>
            <a:r>
              <a:rPr lang="es-ES" sz="2400" b="1" i="1" dirty="0">
                <a:solidFill>
                  <a:srgbClr val="121519"/>
                </a:solidFill>
                <a:highlight>
                  <a:srgbClr val="FFFF00"/>
                </a:highlight>
                <a:latin typeface="Manrope"/>
              </a:rPr>
              <a:t>L</a:t>
            </a:r>
            <a:r>
              <a:rPr lang="es-ES" sz="2400" b="1" i="1" dirty="0">
                <a:solidFill>
                  <a:srgbClr val="121519"/>
                </a:solidFill>
                <a:effectLst/>
                <a:highlight>
                  <a:srgbClr val="FFFF00"/>
                </a:highlight>
                <a:latin typeface="Manrope"/>
              </a:rPr>
              <a:t>a IA puede analizar grandes cantidades de datos en tiempo récord en comparación con la capacidad humana, permitiendo generar reportes en segundos. </a:t>
            </a:r>
          </a:p>
          <a:p>
            <a:pPr algn="l"/>
            <a:endParaRPr lang="es-ES" sz="2400" b="1" i="1" dirty="0">
              <a:solidFill>
                <a:srgbClr val="121519"/>
              </a:solidFill>
              <a:highlight>
                <a:srgbClr val="FFFF00"/>
              </a:highlight>
              <a:latin typeface="Manrope"/>
            </a:endParaRPr>
          </a:p>
          <a:p>
            <a:pPr algn="l"/>
            <a:r>
              <a:rPr lang="es-ES" sz="2400" b="1" i="1" dirty="0">
                <a:solidFill>
                  <a:srgbClr val="121519"/>
                </a:solidFill>
                <a:effectLst/>
                <a:highlight>
                  <a:srgbClr val="FFFF00"/>
                </a:highlight>
                <a:latin typeface="Manrope"/>
              </a:rPr>
              <a:t>Esto libera tiempo para que los empleados puedan enfocarse en tareas más importantes y de mayor valor agregado o en el fortalecimiento de otros conocimientos como certificaciones, conocimiento del producto o habilidades blandas.</a:t>
            </a:r>
          </a:p>
        </p:txBody>
      </p:sp>
    </p:spTree>
    <p:extLst>
      <p:ext uri="{BB962C8B-B14F-4D97-AF65-F5344CB8AC3E}">
        <p14:creationId xmlns:p14="http://schemas.microsoft.com/office/powerpoint/2010/main" val="206654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F9B9B24-0FAB-4CDE-96AB-D9981AB79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54" y="89452"/>
            <a:ext cx="11908320" cy="664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79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strategias a seguir para la innovación en los negocios">
            <a:extLst>
              <a:ext uri="{FF2B5EF4-FFF2-40B4-BE49-F238E27FC236}">
                <a16:creationId xmlns:a16="http://schemas.microsoft.com/office/drawing/2014/main" id="{871D9914-B7F8-4648-87CD-A6A0F7C71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118382"/>
            <a:ext cx="11889469" cy="658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692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>
            <a:extLst>
              <a:ext uri="{FF2B5EF4-FFF2-40B4-BE49-F238E27FC236}">
                <a16:creationId xmlns:a16="http://schemas.microsoft.com/office/drawing/2014/main" id="{EFBD5200-8320-47F0-BE77-F4E25B7DB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746" y="14287"/>
            <a:ext cx="12182475" cy="68294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5676DA3-FB15-45E9-AF75-55C96FC58007}"/>
              </a:ext>
            </a:extLst>
          </p:cNvPr>
          <p:cNvSpPr txBox="1"/>
          <p:nvPr/>
        </p:nvSpPr>
        <p:spPr>
          <a:xfrm>
            <a:off x="225288" y="225287"/>
            <a:ext cx="1184744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es-ES" sz="2800" b="1" i="0" dirty="0">
                <a:solidFill>
                  <a:schemeClr val="bg1"/>
                </a:solidFill>
                <a:effectLst/>
                <a:latin typeface="Google Sans"/>
              </a:rPr>
              <a:t>La innovación en los negocios es el proceso de introducir nuevos productos, servicios, procesos o modelos de negocio en el mercado. </a:t>
            </a:r>
          </a:p>
          <a:p>
            <a:pPr algn="l" fontAlgn="ctr"/>
            <a:r>
              <a:rPr lang="es-ES" sz="2800" b="1" i="0" dirty="0">
                <a:solidFill>
                  <a:schemeClr val="bg1"/>
                </a:solidFill>
                <a:effectLst/>
                <a:latin typeface="Google Sans"/>
              </a:rPr>
              <a:t>El objetivo es mejorar los resultados, aumentar la competitividad y promover el crecimiento de la empresa. </a:t>
            </a:r>
          </a:p>
          <a:p>
            <a:pPr algn="l"/>
            <a:r>
              <a:rPr lang="es-ES" sz="2800" b="1" i="0" dirty="0">
                <a:solidFill>
                  <a:schemeClr val="bg1"/>
                </a:solidFill>
                <a:effectLst/>
                <a:latin typeface="Google Sans"/>
              </a:rPr>
              <a:t>La innovación puede ser incremental, es decir, mejorar productos o servicios existentes, o radical, que implica crear productos o servicios completamente nuevos. 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E70AA9C-8B7B-45E2-948D-D83A479CA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229" y="5326743"/>
            <a:ext cx="5064204" cy="10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015BBE5-2A4E-4A03-8AB7-47943DAF3521}"/>
              </a:ext>
            </a:extLst>
          </p:cNvPr>
          <p:cNvSpPr txBox="1"/>
          <p:nvPr/>
        </p:nvSpPr>
        <p:spPr>
          <a:xfrm>
            <a:off x="651164" y="110836"/>
            <a:ext cx="7286888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i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TENDENCIAS DE LA IA EN LOS NEGOCIOS </a:t>
            </a:r>
          </a:p>
          <a:p>
            <a:endParaRPr lang="es-ES" sz="3200" b="1" i="1" dirty="0">
              <a:solidFill>
                <a:srgbClr val="121519"/>
              </a:solidFill>
              <a:effectLst/>
              <a:latin typeface="Manrope"/>
            </a:endParaRPr>
          </a:p>
          <a:p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Debemos explorar las cuatro tendencias de IA que se espera tengan un impacto significativo en los negocios en los próximos años.</a:t>
            </a:r>
          </a:p>
          <a:p>
            <a:r>
              <a:rPr lang="es-ES" sz="2800" b="1" i="1" dirty="0">
                <a:solidFill>
                  <a:srgbClr val="121519"/>
                </a:solidFill>
                <a:effectLst/>
                <a:latin typeface="Manrope"/>
              </a:rPr>
              <a:t> </a:t>
            </a:r>
            <a:endParaRPr lang="es-ES" sz="2800" b="1" i="1" dirty="0">
              <a:solidFill>
                <a:srgbClr val="1F1F1F"/>
              </a:solidFill>
              <a:effectLst/>
              <a:latin typeface="Google Sans"/>
            </a:endParaRPr>
          </a:p>
          <a:p>
            <a:r>
              <a:rPr lang="es-ES" sz="2800" b="1" i="1" dirty="0">
                <a:solidFill>
                  <a:srgbClr val="1F1F1F"/>
                </a:solidFill>
                <a:effectLst/>
                <a:latin typeface="Google Sans"/>
              </a:rPr>
              <a:t>Las </a:t>
            </a:r>
            <a:r>
              <a:rPr lang="es-ES" sz="2800" b="1" i="1" dirty="0">
                <a:solidFill>
                  <a:srgbClr val="040C28"/>
                </a:solidFill>
                <a:effectLst/>
                <a:latin typeface="Google Sans"/>
              </a:rPr>
              <a:t>tendencias</a:t>
            </a:r>
            <a:r>
              <a:rPr lang="es-ES" sz="2800" b="1" i="1" dirty="0">
                <a:solidFill>
                  <a:srgbClr val="1F1F1F"/>
                </a:solidFill>
                <a:effectLst/>
                <a:latin typeface="Google Sans"/>
              </a:rPr>
              <a:t> claves de la </a:t>
            </a:r>
            <a:r>
              <a:rPr lang="es-ES" sz="2800" b="1" i="1" dirty="0">
                <a:solidFill>
                  <a:srgbClr val="040C28"/>
                </a:solidFill>
                <a:effectLst/>
                <a:latin typeface="Google Sans"/>
              </a:rPr>
              <a:t>inteligencia artificial</a:t>
            </a:r>
            <a:r>
              <a:rPr lang="es-ES" sz="2800" b="1" i="1" dirty="0">
                <a:solidFill>
                  <a:srgbClr val="1F1F1F"/>
                </a:solidFill>
                <a:effectLst/>
                <a:latin typeface="Google Sans"/>
              </a:rPr>
              <a:t> en los </a:t>
            </a:r>
            <a:r>
              <a:rPr lang="es-ES" sz="2800" b="1" i="1" dirty="0">
                <a:solidFill>
                  <a:srgbClr val="040C28"/>
                </a:solidFill>
                <a:effectLst/>
                <a:latin typeface="Google Sans"/>
              </a:rPr>
              <a:t>negocios</a:t>
            </a:r>
            <a:r>
              <a:rPr lang="es-ES" sz="2800" b="1" i="1" dirty="0">
                <a:solidFill>
                  <a:srgbClr val="1F1F1F"/>
                </a:solidFill>
                <a:effectLst/>
                <a:latin typeface="Google Sans"/>
              </a:rPr>
              <a:t> incluyen el aumento de la automatización, la integración de IA en la toma de decisiones estratégicas, la personalización avanzada de productos y servicios y la expansión del uso de IA en diversos sectores como la salud, las finanzas, las manufacturas y otros.</a:t>
            </a:r>
            <a:endParaRPr lang="es-PY" sz="2800" b="1" i="1" dirty="0"/>
          </a:p>
        </p:txBody>
      </p:sp>
      <p:pic>
        <p:nvPicPr>
          <p:cNvPr id="4" name="Imagem 9">
            <a:extLst>
              <a:ext uri="{FF2B5EF4-FFF2-40B4-BE49-F238E27FC236}">
                <a16:creationId xmlns:a16="http://schemas.microsoft.com/office/drawing/2014/main" id="{F84E0491-34E1-4C16-BAA2-6F7CA4BB3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052" y="1902280"/>
            <a:ext cx="3987533" cy="401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6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7A7915D-216A-40C2-85D1-2CD90B5EC1EB}"/>
              </a:ext>
            </a:extLst>
          </p:cNvPr>
          <p:cNvSpPr txBox="1"/>
          <p:nvPr/>
        </p:nvSpPr>
        <p:spPr>
          <a:xfrm>
            <a:off x="463825" y="516835"/>
            <a:ext cx="11012557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S" sz="3200" b="1" i="1" dirty="0">
              <a:solidFill>
                <a:srgbClr val="333333"/>
              </a:solidFill>
              <a:effectLst/>
              <a:latin typeface="CamptonLight"/>
            </a:endParaRPr>
          </a:p>
          <a:p>
            <a:pPr algn="just"/>
            <a:endParaRPr lang="es-ES" sz="3200" b="1" i="1" dirty="0">
              <a:solidFill>
                <a:srgbClr val="333333"/>
              </a:solidFill>
              <a:latin typeface="CamptonLight"/>
            </a:endParaRPr>
          </a:p>
          <a:p>
            <a:pPr algn="just"/>
            <a:endParaRPr lang="es-ES" sz="3200" b="1" i="1" dirty="0">
              <a:solidFill>
                <a:srgbClr val="333333"/>
              </a:solidFill>
              <a:effectLst/>
              <a:latin typeface="CamptonLight"/>
            </a:endParaRPr>
          </a:p>
          <a:p>
            <a:pPr algn="just"/>
            <a:endParaRPr lang="es-ES" sz="3200" b="1" i="1" dirty="0">
              <a:solidFill>
                <a:srgbClr val="333333"/>
              </a:solidFill>
              <a:latin typeface="CamptonLight"/>
            </a:endParaRPr>
          </a:p>
          <a:p>
            <a:pPr algn="just"/>
            <a:endParaRPr lang="es-ES" sz="3200" b="1" i="1" dirty="0">
              <a:solidFill>
                <a:srgbClr val="333333"/>
              </a:solidFill>
              <a:effectLst/>
              <a:latin typeface="CamptonLight"/>
            </a:endParaRPr>
          </a:p>
          <a:p>
            <a:pPr algn="just"/>
            <a:endParaRPr lang="es-ES" sz="3200" b="1" i="1" dirty="0">
              <a:solidFill>
                <a:srgbClr val="333333"/>
              </a:solidFill>
              <a:effectLst/>
              <a:latin typeface="CamptonLight"/>
            </a:endParaRPr>
          </a:p>
          <a:p>
            <a:pPr algn="just"/>
            <a:endParaRPr lang="es-ES" sz="2800" b="1" i="1" dirty="0">
              <a:solidFill>
                <a:srgbClr val="333333"/>
              </a:solidFill>
              <a:effectLst/>
              <a:latin typeface="CamptonLight"/>
            </a:endParaRPr>
          </a:p>
          <a:p>
            <a:pPr algn="just"/>
            <a:r>
              <a:rPr lang="es-ES" sz="2800" b="1" i="1" dirty="0">
                <a:solidFill>
                  <a:srgbClr val="333333"/>
                </a:solidFill>
                <a:effectLst/>
                <a:latin typeface="CamptonLight"/>
              </a:rPr>
              <a:t>Según la encuesta global de </a:t>
            </a:r>
            <a:r>
              <a:rPr lang="es-ES" sz="2800" b="1" i="1" dirty="0" err="1">
                <a:solidFill>
                  <a:srgbClr val="333333"/>
                </a:solidFill>
                <a:effectLst/>
                <a:latin typeface="CamptonLight"/>
              </a:rPr>
              <a:t>Mckinsey</a:t>
            </a:r>
            <a:r>
              <a:rPr lang="es-ES" sz="2800" b="1" i="1" dirty="0">
                <a:solidFill>
                  <a:srgbClr val="333333"/>
                </a:solidFill>
                <a:effectLst/>
                <a:latin typeface="CamptonLight"/>
              </a:rPr>
              <a:t>, en el mercado empresarial de los EEUU, 8 de cada 10 empresas están dirigiendo sus esfuerzos para adoptar la transformación digital en sus negocios.</a:t>
            </a:r>
          </a:p>
          <a:p>
            <a:pPr algn="just"/>
            <a:r>
              <a:rPr lang="es-ES" sz="2800" b="1" i="1" dirty="0">
                <a:solidFill>
                  <a:srgbClr val="333333"/>
                </a:solidFill>
                <a:effectLst/>
                <a:latin typeface="CamptonLight"/>
              </a:rPr>
              <a:t>Podemos considerar que esta creciente demanda se debe a que la IA para empresas está tan integrada en nuestra vida diaria que a veces no somos conscientes de ello.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8A76B9-5829-4395-B12F-66E593D4C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653" y="114235"/>
            <a:ext cx="8642900" cy="36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9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F7B6A118C98644B90A351492AB676EC" ma:contentTypeVersion="0" ma:contentTypeDescription="Crie um novo documento." ma:contentTypeScope="" ma:versionID="d66a688ccacdfc58e21d632e5ef4a69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b358bd3c4937f8c29cf3e1e721863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24FAE9-4764-44A8-839B-5097E5C955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8C7D58-BCC0-4E84-994E-C7FC1397522E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69FCCB5-ACC0-4287-830B-503665ABC1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2163</Words>
  <Application>Microsoft Office PowerPoint</Application>
  <PresentationFormat>Panorámica</PresentationFormat>
  <Paragraphs>151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5" baseType="lpstr">
      <vt:lpstr>Algerian</vt:lpstr>
      <vt:lpstr>Arial</vt:lpstr>
      <vt:lpstr>Arial Black</vt:lpstr>
      <vt:lpstr>Bahnschrift SemiBold Condensed</vt:lpstr>
      <vt:lpstr>Barlow</vt:lpstr>
      <vt:lpstr>Calibri</vt:lpstr>
      <vt:lpstr>Calibri Light</vt:lpstr>
      <vt:lpstr>CamptonBook</vt:lpstr>
      <vt:lpstr>CamptonLight</vt:lpstr>
      <vt:lpstr>CamptonMedium</vt:lpstr>
      <vt:lpstr>Google Sans</vt:lpstr>
      <vt:lpstr>Manrope</vt:lpstr>
      <vt:lpstr>Wingdings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Rogerio Bohn</dc:creator>
  <cp:lastModifiedBy>¡RIESGOS SOBRE SEGURIDAD MlCROSOFT!</cp:lastModifiedBy>
  <cp:revision>26</cp:revision>
  <dcterms:created xsi:type="dcterms:W3CDTF">2020-10-28T21:54:28Z</dcterms:created>
  <dcterms:modified xsi:type="dcterms:W3CDTF">2025-02-08T13:52:08Z</dcterms:modified>
</cp:coreProperties>
</file>